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64" r:id="rId1"/>
  </p:sldMasterIdLst>
  <p:notesMasterIdLst>
    <p:notesMasterId r:id="rId12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6" r:id="rId60"/>
    <p:sldId id="315"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3" r:id="rId117"/>
    <p:sldId id="374" r:id="rId118"/>
    <p:sldId id="375" r:id="rId119"/>
    <p:sldId id="376" r:id="rId120"/>
    <p:sldId id="377" r:id="rId121"/>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E1429F-B89A-48DE-9CB0-AF067FDA602E}" type="datetimeFigureOut">
              <a:rPr lang="en-US" smtClean="0"/>
              <a:t>11/7/2018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801C66-C852-49B7-A8B1-7C15056E79C7}" type="slidenum">
              <a:rPr lang="en-US" smtClean="0"/>
              <a:t>‹#›</a:t>
            </a:fld>
            <a:endParaRPr lang="en-US"/>
          </a:p>
        </p:txBody>
      </p:sp>
    </p:spTree>
    <p:extLst>
      <p:ext uri="{BB962C8B-B14F-4D97-AF65-F5344CB8AC3E}">
        <p14:creationId xmlns:p14="http://schemas.microsoft.com/office/powerpoint/2010/main" val="3724928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72</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81</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82</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83</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84</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85</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86</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87</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88</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89</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90</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73</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91</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92</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93</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94</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95</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96</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97</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98</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99</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100</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74</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101</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102</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103</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104</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105</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106</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107</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108</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109</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110</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75</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111</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112</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113</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114</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115</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116</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117</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118</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119</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76</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77</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78</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79</a:t>
            </a:fld>
            <a:endParaRPr lang="en-US"/>
          </a:p>
        </p:txBody>
      </p:sp>
    </p:spTree>
    <p:extLst>
      <p:ext uri="{BB962C8B-B14F-4D97-AF65-F5344CB8AC3E}">
        <p14:creationId xmlns:p14="http://schemas.microsoft.com/office/powerpoint/2010/main" val="56989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801C66-C852-49B7-A8B1-7C15056E79C7}" type="slidenum">
              <a:rPr lang="en-US" smtClean="0"/>
              <a:t>80</a:t>
            </a:fld>
            <a:endParaRPr lang="en-US"/>
          </a:p>
        </p:txBody>
      </p:sp>
    </p:spTree>
    <p:extLst>
      <p:ext uri="{BB962C8B-B14F-4D97-AF65-F5344CB8AC3E}">
        <p14:creationId xmlns:p14="http://schemas.microsoft.com/office/powerpoint/2010/main" val="569890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Nomura Standard Cover">
    <p:spTree>
      <p:nvGrpSpPr>
        <p:cNvPr id="1" name=""/>
        <p:cNvGrpSpPr/>
        <p:nvPr/>
      </p:nvGrpSpPr>
      <p:grpSpPr>
        <a:xfrm>
          <a:off x="0" y="0"/>
          <a:ext cx="0" cy="0"/>
          <a:chOff x="0" y="0"/>
          <a:chExt cx="0" cy="0"/>
        </a:xfrm>
      </p:grpSpPr>
      <p:sp>
        <p:nvSpPr>
          <p:cNvPr id="3098" name="Freeform 26"/>
          <p:cNvSpPr>
            <a:spLocks noChangeAspect="1"/>
          </p:cNvSpPr>
          <p:nvPr/>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9"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19" name="Text Placeholder 18"/>
          <p:cNvSpPr>
            <a:spLocks noGrp="1"/>
          </p:cNvSpPr>
          <p:nvPr>
            <p:ph type="body" sz="quarter" idx="14" hasCustomPrompt="1"/>
          </p:nvPr>
        </p:nvSpPr>
        <p:spPr>
          <a:xfrm>
            <a:off x="6540930"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6" name="Text Box 11"/>
          <p:cNvSpPr txBox="1">
            <a:spLocks noChangeArrowheads="1"/>
          </p:cNvSpPr>
          <p:nvPr/>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3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7"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5" name="Text Box 11"/>
          <p:cNvSpPr txBox="1">
            <a:spLocks noChangeArrowheads="1"/>
          </p:cNvSpPr>
          <p:nvPr/>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47" name="Picture 3" descr="O:\Logo_Library\N\NOMURA\A4\NOMURA_A4_CMYK_WHITE.emf"/>
          <p:cNvPicPr>
            <a:picLocks noChangeAspect="1" noChangeArrowheads="1"/>
          </p:cNvPicPr>
          <p:nvPr/>
        </p:nvPicPr>
        <p:blipFill>
          <a:blip r:embed="rId2" cstate="print"/>
          <a:srcRect/>
          <a:stretch>
            <a:fillRect/>
          </a:stretch>
        </p:blipFill>
        <p:spPr bwMode="auto">
          <a:xfrm>
            <a:off x="7599752" y="310690"/>
            <a:ext cx="1260140" cy="216024"/>
          </a:xfrm>
          <a:prstGeom prst="rect">
            <a:avLst/>
          </a:prstGeom>
          <a:noFill/>
        </p:spPr>
      </p:pic>
      <p:sp>
        <p:nvSpPr>
          <p:cNvPr id="48" name="TextBox 47"/>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78" name="Freeform 19"/>
          <p:cNvSpPr>
            <a:spLocks/>
          </p:cNvSpPr>
          <p:nvPr/>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0" name="Freeform 25"/>
          <p:cNvSpPr>
            <a:spLocks/>
          </p:cNvSpPr>
          <p:nvPr/>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80"/>
          <p:cNvSpPr>
            <a:spLocks/>
          </p:cNvSpPr>
          <p:nvPr/>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81"/>
          <p:cNvSpPr>
            <a:spLocks/>
          </p:cNvSpPr>
          <p:nvPr/>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3" name="Freeform 82"/>
          <p:cNvSpPr>
            <a:spLocks/>
          </p:cNvSpPr>
          <p:nvPr/>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4" name="Freeform 83"/>
          <p:cNvSpPr>
            <a:spLocks/>
          </p:cNvSpPr>
          <p:nvPr/>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5" name="Freeform 30"/>
          <p:cNvSpPr>
            <a:spLocks/>
          </p:cNvSpPr>
          <p:nvPr/>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6" name="Freeform 31"/>
          <p:cNvSpPr>
            <a:spLocks/>
          </p:cNvSpPr>
          <p:nvPr/>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7" name="Freeform 32"/>
          <p:cNvSpPr>
            <a:spLocks/>
          </p:cNvSpPr>
          <p:nvPr/>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6"/>
          <p:cNvSpPr>
            <a:spLocks noChangeAspect="1"/>
          </p:cNvSpPr>
          <p:nvPr userDrawn="1"/>
        </p:nvSpPr>
        <p:spPr bwMode="auto">
          <a:xfrm>
            <a:off x="3997025" y="0"/>
            <a:ext cx="5160212" cy="2516400"/>
          </a:xfrm>
          <a:custGeom>
            <a:avLst/>
            <a:gdLst/>
            <a:ahLst/>
            <a:cxnLst>
              <a:cxn ang="0">
                <a:pos x="0" y="520"/>
              </a:cxn>
              <a:cxn ang="0">
                <a:pos x="506" y="1659"/>
              </a:cxn>
              <a:cxn ang="0">
                <a:pos x="3402" y="1659"/>
              </a:cxn>
              <a:cxn ang="0">
                <a:pos x="3402" y="0"/>
              </a:cxn>
              <a:cxn ang="0">
                <a:pos x="224" y="0"/>
              </a:cxn>
              <a:cxn ang="0">
                <a:pos x="0" y="520"/>
              </a:cxn>
              <a:cxn ang="0">
                <a:pos x="0" y="520"/>
              </a:cxn>
            </a:cxnLst>
            <a:rect l="0" t="0" r="r" b="b"/>
            <a:pathLst>
              <a:path w="3402" h="1659">
                <a:moveTo>
                  <a:pt x="0" y="520"/>
                </a:moveTo>
                <a:lnTo>
                  <a:pt x="506" y="1659"/>
                </a:lnTo>
                <a:lnTo>
                  <a:pt x="3402" y="1659"/>
                </a:lnTo>
                <a:lnTo>
                  <a:pt x="3402"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Text Box 11"/>
          <p:cNvSpPr txBox="1">
            <a:spLocks noChangeArrowheads="1"/>
          </p:cNvSpPr>
          <p:nvPr userDrawn="1"/>
        </p:nvSpPr>
        <p:spPr bwMode="ltGray">
          <a:xfrm>
            <a:off x="6563082"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4" name="Text Box 11"/>
          <p:cNvSpPr txBox="1">
            <a:spLocks noChangeArrowheads="1"/>
          </p:cNvSpPr>
          <p:nvPr userDrawn="1"/>
        </p:nvSpPr>
        <p:spPr bwMode="ltGray">
          <a:xfrm>
            <a:off x="8273486"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5" name="Picture 3" descr="O:\Logo_Library\N\NOMURA\A4\NOMURA_A4_CMYK_WHITE.emf"/>
          <p:cNvPicPr>
            <a:picLocks noChangeAspect="1" noChangeArrowheads="1"/>
          </p:cNvPicPr>
          <p:nvPr userDrawn="1"/>
        </p:nvPicPr>
        <p:blipFill>
          <a:blip r:embed="rId2" cstate="print"/>
          <a:srcRect/>
          <a:stretch>
            <a:fillRect/>
          </a:stretch>
        </p:blipFill>
        <p:spPr bwMode="auto">
          <a:xfrm>
            <a:off x="7599752" y="310690"/>
            <a:ext cx="1260140" cy="216024"/>
          </a:xfrm>
          <a:prstGeom prst="rect">
            <a:avLst/>
          </a:prstGeom>
          <a:noFill/>
        </p:spPr>
      </p:pic>
      <p:sp>
        <p:nvSpPr>
          <p:cNvPr id="27" name="TextBox 26"/>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8" name="Freeform 19"/>
          <p:cNvSpPr>
            <a:spLocks/>
          </p:cNvSpPr>
          <p:nvPr userDrawn="1"/>
        </p:nvSpPr>
        <p:spPr bwMode="auto">
          <a:xfrm>
            <a:off x="294975" y="-7625"/>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userDrawn="1"/>
        </p:nvSpPr>
        <p:spPr bwMode="auto">
          <a:xfrm>
            <a:off x="3481088" y="1175063"/>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userDrawn="1"/>
        </p:nvSpPr>
        <p:spPr bwMode="auto">
          <a:xfrm>
            <a:off x="2261888" y="832163"/>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userDrawn="1"/>
        </p:nvSpPr>
        <p:spPr bwMode="auto">
          <a:xfrm>
            <a:off x="3330275" y="1900"/>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userDrawn="1"/>
        </p:nvSpPr>
        <p:spPr bwMode="auto">
          <a:xfrm>
            <a:off x="3654125" y="1900"/>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userDrawn="1"/>
        </p:nvSpPr>
        <p:spPr bwMode="auto">
          <a:xfrm>
            <a:off x="2981025" y="1900"/>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0"/>
          <p:cNvSpPr>
            <a:spLocks/>
          </p:cNvSpPr>
          <p:nvPr userDrawn="1"/>
        </p:nvSpPr>
        <p:spPr bwMode="auto">
          <a:xfrm>
            <a:off x="2631775" y="1900"/>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1"/>
          <p:cNvSpPr>
            <a:spLocks/>
          </p:cNvSpPr>
          <p:nvPr userDrawn="1"/>
        </p:nvSpPr>
        <p:spPr bwMode="auto">
          <a:xfrm>
            <a:off x="1585613" y="1900"/>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2"/>
          <p:cNvSpPr>
            <a:spLocks/>
          </p:cNvSpPr>
          <p:nvPr userDrawn="1"/>
        </p:nvSpPr>
        <p:spPr bwMode="auto">
          <a:xfrm>
            <a:off x="272750" y="1900"/>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7" hasCustomPrompt="1"/>
          </p:nvPr>
        </p:nvSpPr>
        <p:spPr>
          <a:xfrm>
            <a:off x="245908" y="4305600"/>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18" name="Content Placeholder 3"/>
          <p:cNvSpPr>
            <a:spLocks noGrp="1"/>
          </p:cNvSpPr>
          <p:nvPr>
            <p:ph sz="half" idx="29" hasCustomPrompt="1"/>
          </p:nvPr>
        </p:nvSpPr>
        <p:spPr>
          <a:xfrm>
            <a:off x="245908" y="3526356"/>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0" hasCustomPrompt="1"/>
          </p:nvPr>
        </p:nvSpPr>
        <p:spPr>
          <a:xfrm>
            <a:off x="245908" y="5142232"/>
            <a:ext cx="8649969" cy="1386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31" hasCustomPrompt="1"/>
          </p:nvPr>
        </p:nvSpPr>
        <p:spPr>
          <a:xfrm>
            <a:off x="245908" y="1900800"/>
            <a:ext cx="8649969" cy="13752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245908" y="331167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Text Placeholder 2"/>
          <p:cNvSpPr>
            <a:spLocks noGrp="1"/>
          </p:cNvSpPr>
          <p:nvPr>
            <p:ph type="body" idx="33" hasCustomPrompt="1"/>
          </p:nvPr>
        </p:nvSpPr>
        <p:spPr>
          <a:xfrm>
            <a:off x="245908" y="493130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0400"/>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7" name="Content Placeholder 3"/>
          <p:cNvSpPr>
            <a:spLocks noGrp="1"/>
          </p:cNvSpPr>
          <p:nvPr>
            <p:ph sz="half" idx="2" hasCustomPrompt="1"/>
          </p:nvPr>
        </p:nvSpPr>
        <p:spPr>
          <a:xfrm>
            <a:off x="245907"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Content Placeholder 3"/>
          <p:cNvSpPr>
            <a:spLocks noGrp="1"/>
          </p:cNvSpPr>
          <p:nvPr>
            <p:ph sz="half" idx="19" hasCustomPrompt="1"/>
          </p:nvPr>
        </p:nvSpPr>
        <p:spPr>
          <a:xfrm>
            <a:off x="4639015" y="1900800"/>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Content Placeholder 3"/>
          <p:cNvSpPr>
            <a:spLocks noGrp="1"/>
          </p:cNvSpPr>
          <p:nvPr>
            <p:ph sz="half" idx="43" hasCustomPrompt="1"/>
          </p:nvPr>
        </p:nvSpPr>
        <p:spPr>
          <a:xfrm>
            <a:off x="245907"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9" name="Content Placeholder 3"/>
          <p:cNvSpPr>
            <a:spLocks noGrp="1"/>
          </p:cNvSpPr>
          <p:nvPr>
            <p:ph sz="half" idx="44" hasCustomPrompt="1"/>
          </p:nvPr>
        </p:nvSpPr>
        <p:spPr>
          <a:xfrm>
            <a:off x="4639015" y="3525717"/>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6" name="Content Placeholder 3"/>
          <p:cNvSpPr>
            <a:spLocks noGrp="1"/>
          </p:cNvSpPr>
          <p:nvPr>
            <p:ph sz="half" idx="47" hasCustomPrompt="1"/>
          </p:nvPr>
        </p:nvSpPr>
        <p:spPr>
          <a:xfrm>
            <a:off x="245907"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7" name="Content Placeholder 3"/>
          <p:cNvSpPr>
            <a:spLocks noGrp="1"/>
          </p:cNvSpPr>
          <p:nvPr>
            <p:ph sz="half" idx="48" hasCustomPrompt="1"/>
          </p:nvPr>
        </p:nvSpPr>
        <p:spPr>
          <a:xfrm>
            <a:off x="4639015" y="5153961"/>
            <a:ext cx="4256862" cy="13824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0"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49" hasCustomPrompt="1"/>
          </p:nvPr>
        </p:nvSpPr>
        <p:spPr>
          <a:xfrm>
            <a:off x="24590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0" hasCustomPrompt="1"/>
          </p:nvPr>
        </p:nvSpPr>
        <p:spPr>
          <a:xfrm>
            <a:off x="24590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51" hasCustomPrompt="1"/>
          </p:nvPr>
        </p:nvSpPr>
        <p:spPr>
          <a:xfrm>
            <a:off x="463954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52" hasCustomPrompt="1"/>
          </p:nvPr>
        </p:nvSpPr>
        <p:spPr>
          <a:xfrm>
            <a:off x="4639547" y="331167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4" name="Text Placeholder 2"/>
          <p:cNvSpPr>
            <a:spLocks noGrp="1"/>
          </p:cNvSpPr>
          <p:nvPr>
            <p:ph type="body" idx="53" hasCustomPrompt="1"/>
          </p:nvPr>
        </p:nvSpPr>
        <p:spPr>
          <a:xfrm>
            <a:off x="4639547" y="4943500"/>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14" name="Content Placeholder 3"/>
          <p:cNvSpPr>
            <a:spLocks noGrp="1"/>
          </p:cNvSpPr>
          <p:nvPr>
            <p:ph sz="half" idx="36"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37" hasCustomPrompt="1"/>
          </p:nvPr>
        </p:nvSpPr>
        <p:spPr>
          <a:xfrm>
            <a:off x="6097846"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5200"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5"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39"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40"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37" hasCustomPrompt="1"/>
          </p:nvPr>
        </p:nvSpPr>
        <p:spPr>
          <a:xfrm>
            <a:off x="6097846"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38" hasCustomPrompt="1"/>
          </p:nvPr>
        </p:nvSpPr>
        <p:spPr>
          <a:xfrm>
            <a:off x="3175200"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097846"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42" hasCustomPrompt="1"/>
          </p:nvPr>
        </p:nvSpPr>
        <p:spPr>
          <a:xfrm>
            <a:off x="317617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43" hasCustomPrompt="1"/>
          </p:nvPr>
        </p:nvSpPr>
        <p:spPr>
          <a:xfrm>
            <a:off x="6097329"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09732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0"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9">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19" hasCustomPrompt="1"/>
          </p:nvPr>
        </p:nvSpPr>
        <p:spPr>
          <a:xfrm>
            <a:off x="4632369"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Content Placeholder 3"/>
          <p:cNvSpPr>
            <a:spLocks noGrp="1"/>
          </p:cNvSpPr>
          <p:nvPr>
            <p:ph sz="half" idx="21" hasCustomPrompt="1"/>
          </p:nvPr>
        </p:nvSpPr>
        <p:spPr>
          <a:xfrm>
            <a:off x="4632369" y="432207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23" hasCustomPrompt="1"/>
          </p:nvPr>
        </p:nvSpPr>
        <p:spPr>
          <a:xfrm>
            <a:off x="245907"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24" hasCustomPrompt="1"/>
          </p:nvPr>
        </p:nvSpPr>
        <p:spPr>
          <a:xfrm>
            <a:off x="4631158" y="411121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10">
    <p:spTree>
      <p:nvGrpSpPr>
        <p:cNvPr id="1" name=""/>
        <p:cNvGrpSpPr/>
        <p:nvPr/>
      </p:nvGrpSpPr>
      <p:grpSpPr>
        <a:xfrm>
          <a:off x="0" y="0"/>
          <a:ext cx="0" cy="0"/>
          <a:chOff x="0" y="0"/>
          <a:chExt cx="0" cy="0"/>
        </a:xfrm>
      </p:grpSpPr>
      <p:sp>
        <p:nvSpPr>
          <p:cNvPr id="19"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36" hasCustomPrompt="1"/>
          </p:nvPr>
        </p:nvSpPr>
        <p:spPr>
          <a:xfrm>
            <a:off x="245908"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7" hasCustomPrompt="1"/>
          </p:nvPr>
        </p:nvSpPr>
        <p:spPr>
          <a:xfrm>
            <a:off x="6101169"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8"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Text Placeholder 2"/>
          <p:cNvSpPr>
            <a:spLocks noGrp="1"/>
          </p:cNvSpPr>
          <p:nvPr>
            <p:ph type="body" idx="38"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1">
    <p:spTree>
      <p:nvGrpSpPr>
        <p:cNvPr id="1" name=""/>
        <p:cNvGrpSpPr/>
        <p:nvPr/>
      </p:nvGrpSpPr>
      <p:grpSpPr>
        <a:xfrm>
          <a:off x="0" y="0"/>
          <a:ext cx="0" cy="0"/>
          <a:chOff x="0" y="0"/>
          <a:chExt cx="0" cy="0"/>
        </a:xfrm>
      </p:grpSpPr>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Content Placeholder 3"/>
          <p:cNvSpPr>
            <a:spLocks noGrp="1"/>
          </p:cNvSpPr>
          <p:nvPr>
            <p:ph sz="half" idx="36" hasCustomPrompt="1"/>
          </p:nvPr>
        </p:nvSpPr>
        <p:spPr>
          <a:xfrm>
            <a:off x="3176861" y="1900800"/>
            <a:ext cx="5721940"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Content Placeholder 3"/>
          <p:cNvSpPr>
            <a:spLocks noGrp="1"/>
          </p:cNvSpPr>
          <p:nvPr>
            <p:ph sz="half" idx="37" hasCustomPrompt="1"/>
          </p:nvPr>
        </p:nvSpPr>
        <p:spPr>
          <a:xfrm>
            <a:off x="245907" y="1900800"/>
            <a:ext cx="2791385"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4"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8"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12">
    <p:spTree>
      <p:nvGrpSpPr>
        <p:cNvPr id="1" name=""/>
        <p:cNvGrpSpPr/>
        <p:nvPr/>
      </p:nvGrpSpPr>
      <p:grpSpPr>
        <a:xfrm>
          <a:off x="0" y="0"/>
          <a:ext cx="0" cy="0"/>
          <a:chOff x="0" y="0"/>
          <a:chExt cx="0" cy="0"/>
        </a:xfrm>
      </p:grpSpPr>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3176861"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37" hasCustomPrompt="1"/>
          </p:nvPr>
        </p:nvSpPr>
        <p:spPr>
          <a:xfrm>
            <a:off x="245907"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176861" y="4310016"/>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245907" y="4310016"/>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0" name="Text Placeholder 2"/>
          <p:cNvSpPr>
            <a:spLocks noGrp="1"/>
          </p:cNvSpPr>
          <p:nvPr>
            <p:ph type="body" idx="1" hasCustomPrompt="1"/>
          </p:nvPr>
        </p:nvSpPr>
        <p:spPr>
          <a:xfrm>
            <a:off x="245907"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0" hasCustomPrompt="1"/>
          </p:nvPr>
        </p:nvSpPr>
        <p:spPr>
          <a:xfrm>
            <a:off x="3176153"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1" hasCustomPrompt="1"/>
          </p:nvPr>
        </p:nvSpPr>
        <p:spPr>
          <a:xfrm>
            <a:off x="245907" y="4117492"/>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2" hasCustomPrompt="1"/>
          </p:nvPr>
        </p:nvSpPr>
        <p:spPr>
          <a:xfrm>
            <a:off x="3176153" y="4117492"/>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1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36" hasCustomPrompt="1"/>
          </p:nvPr>
        </p:nvSpPr>
        <p:spPr>
          <a:xfrm>
            <a:off x="252554" y="1900799"/>
            <a:ext cx="5721940"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37" hasCustomPrompt="1"/>
          </p:nvPr>
        </p:nvSpPr>
        <p:spPr>
          <a:xfrm>
            <a:off x="6101169" y="1900799"/>
            <a:ext cx="2791385"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8" hasCustomPrompt="1"/>
          </p:nvPr>
        </p:nvSpPr>
        <p:spPr>
          <a:xfrm>
            <a:off x="252554" y="4338891"/>
            <a:ext cx="5721940"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6101169" y="4338891"/>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1" name="Text Placeholder 2"/>
          <p:cNvSpPr>
            <a:spLocks noGrp="1"/>
          </p:cNvSpPr>
          <p:nvPr>
            <p:ph type="body" idx="40" hasCustomPrompt="1"/>
          </p:nvPr>
        </p:nvSpPr>
        <p:spPr>
          <a:xfrm>
            <a:off x="251520" y="168406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1" hasCustomPrompt="1"/>
          </p:nvPr>
        </p:nvSpPr>
        <p:spPr>
          <a:xfrm>
            <a:off x="6100785" y="168406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41" hasCustomPrompt="1"/>
          </p:nvPr>
        </p:nvSpPr>
        <p:spPr>
          <a:xfrm>
            <a:off x="251520" y="4112498"/>
            <a:ext cx="572233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Text Placeholder 2"/>
          <p:cNvSpPr>
            <a:spLocks noGrp="1"/>
          </p:cNvSpPr>
          <p:nvPr>
            <p:ph type="body" idx="42" hasCustomPrompt="1"/>
          </p:nvPr>
        </p:nvSpPr>
        <p:spPr>
          <a:xfrm>
            <a:off x="6100785" y="411249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omura Standard Part Image Cover">
    <p:spTree>
      <p:nvGrpSpPr>
        <p:cNvPr id="1" name=""/>
        <p:cNvGrpSpPr/>
        <p:nvPr/>
      </p:nvGrpSpPr>
      <p:grpSpPr>
        <a:xfrm>
          <a:off x="0" y="0"/>
          <a:ext cx="0" cy="0"/>
          <a:chOff x="0" y="0"/>
          <a:chExt cx="0" cy="0"/>
        </a:xfrm>
      </p:grpSpPr>
      <p:sp>
        <p:nvSpPr>
          <p:cNvPr id="4128"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16"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15"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20"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21"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2"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23"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24"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9" name="Picture 2" descr="\\Europe\Data\Creative_Media\02001-03000\02154 Landor Project\PowerPoint Template\Assets\200339868_PPT.jpg"/>
          <p:cNvPicPr>
            <a:picLocks noChangeAspect="1" noChangeArrowheads="1"/>
          </p:cNvPicPr>
          <p:nvPr/>
        </p:nvPicPr>
        <p:blipFill>
          <a:blip r:embed="rId2" cstate="print"/>
          <a:srcRect l="8281" b="7581"/>
          <a:stretch>
            <a:fillRect/>
          </a:stretch>
        </p:blipFill>
        <p:spPr bwMode="auto">
          <a:xfrm>
            <a:off x="0" y="0"/>
            <a:ext cx="3594526" cy="2514246"/>
          </a:xfrm>
          <a:prstGeom prst="rect">
            <a:avLst/>
          </a:prstGeom>
          <a:noFill/>
        </p:spPr>
      </p:pic>
      <p:sp>
        <p:nvSpPr>
          <p:cNvPr id="31"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6"/>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5"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46" name="TextBox 45"/>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
        <p:nvSpPr>
          <p:cNvPr id="25"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7"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pic>
        <p:nvPicPr>
          <p:cNvPr id="28" name="Picture 2" descr="\\Europe\Data\Creative_Media\02001-03000\02154 Landor Project\PowerPoint Template\Assets\200339868_PPT.jpg"/>
          <p:cNvPicPr>
            <a:picLocks noChangeAspect="1" noChangeArrowheads="1"/>
          </p:cNvPicPr>
          <p:nvPr userDrawn="1"/>
        </p:nvPicPr>
        <p:blipFill>
          <a:blip r:embed="rId2" cstate="print"/>
          <a:srcRect l="8281" b="7581"/>
          <a:stretch>
            <a:fillRect/>
          </a:stretch>
        </p:blipFill>
        <p:spPr bwMode="auto">
          <a:xfrm>
            <a:off x="0" y="0"/>
            <a:ext cx="3594526" cy="2514246"/>
          </a:xfrm>
          <a:prstGeom prst="rect">
            <a:avLst/>
          </a:prstGeom>
          <a:noFill/>
        </p:spPr>
      </p:pic>
      <p:sp>
        <p:nvSpPr>
          <p:cNvPr id="30"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0"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51" name="TextBox 50"/>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14">
    <p:spTree>
      <p:nvGrpSpPr>
        <p:cNvPr id="1" name=""/>
        <p:cNvGrpSpPr/>
        <p:nvPr/>
      </p:nvGrpSpPr>
      <p:grpSpPr>
        <a:xfrm>
          <a:off x="0" y="0"/>
          <a:ext cx="0" cy="0"/>
          <a:chOff x="0" y="0"/>
          <a:chExt cx="0" cy="0"/>
        </a:xfrm>
      </p:grpSpPr>
      <p:sp>
        <p:nvSpPr>
          <p:cNvPr id="20" name="Content Placeholder 3"/>
          <p:cNvSpPr>
            <a:spLocks noGrp="1"/>
          </p:cNvSpPr>
          <p:nvPr>
            <p:ph sz="half" idx="49" hasCustomPrompt="1"/>
          </p:nvPr>
        </p:nvSpPr>
        <p:spPr>
          <a:xfrm>
            <a:off x="24590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50" hasCustomPrompt="1"/>
          </p:nvPr>
        </p:nvSpPr>
        <p:spPr>
          <a:xfrm>
            <a:off x="2439138"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Content Placeholder 3"/>
          <p:cNvSpPr>
            <a:spLocks noGrp="1"/>
          </p:cNvSpPr>
          <p:nvPr>
            <p:ph sz="half" idx="51" hasCustomPrompt="1"/>
          </p:nvPr>
        </p:nvSpPr>
        <p:spPr>
          <a:xfrm>
            <a:off x="4639015"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52" hasCustomPrompt="1"/>
          </p:nvPr>
        </p:nvSpPr>
        <p:spPr>
          <a:xfrm>
            <a:off x="6832246" y="1900799"/>
            <a:ext cx="2060308" cy="458572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8"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53"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54"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5"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15">
    <p:spTree>
      <p:nvGrpSpPr>
        <p:cNvPr id="1" name=""/>
        <p:cNvGrpSpPr/>
        <p:nvPr/>
      </p:nvGrpSpPr>
      <p:grpSpPr>
        <a:xfrm>
          <a:off x="0" y="0"/>
          <a:ext cx="0" cy="0"/>
          <a:chOff x="0" y="0"/>
          <a:chExt cx="0" cy="0"/>
        </a:xfrm>
      </p:grpSpPr>
      <p:sp>
        <p:nvSpPr>
          <p:cNvPr id="3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2" name="Content Placeholder 3"/>
          <p:cNvSpPr>
            <a:spLocks noGrp="1"/>
          </p:cNvSpPr>
          <p:nvPr>
            <p:ph sz="half" idx="49" hasCustomPrompt="1"/>
          </p:nvPr>
        </p:nvSpPr>
        <p:spPr>
          <a:xfrm>
            <a:off x="24590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0" hasCustomPrompt="1"/>
          </p:nvPr>
        </p:nvSpPr>
        <p:spPr>
          <a:xfrm>
            <a:off x="2439138"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2" name="Content Placeholder 3"/>
          <p:cNvSpPr>
            <a:spLocks noGrp="1"/>
          </p:cNvSpPr>
          <p:nvPr>
            <p:ph sz="half" idx="51" hasCustomPrompt="1"/>
          </p:nvPr>
        </p:nvSpPr>
        <p:spPr>
          <a:xfrm>
            <a:off x="4639015"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52" hasCustomPrompt="1"/>
          </p:nvPr>
        </p:nvSpPr>
        <p:spPr>
          <a:xfrm>
            <a:off x="6832246" y="1900799"/>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54" hasCustomPrompt="1"/>
          </p:nvPr>
        </p:nvSpPr>
        <p:spPr>
          <a:xfrm>
            <a:off x="243913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4"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5"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50" name="Text Placeholder 2"/>
          <p:cNvSpPr>
            <a:spLocks noGrp="1"/>
          </p:cNvSpPr>
          <p:nvPr>
            <p:ph type="body" idx="1" hasCustomPrompt="1"/>
          </p:nvPr>
        </p:nvSpPr>
        <p:spPr>
          <a:xfrm>
            <a:off x="245908"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1" name="Text Placeholder 2"/>
          <p:cNvSpPr>
            <a:spLocks noGrp="1"/>
          </p:cNvSpPr>
          <p:nvPr>
            <p:ph type="body" idx="57" hasCustomPrompt="1"/>
          </p:nvPr>
        </p:nvSpPr>
        <p:spPr>
          <a:xfrm>
            <a:off x="2438319"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2" name="Text Placeholder 2"/>
          <p:cNvSpPr>
            <a:spLocks noGrp="1"/>
          </p:cNvSpPr>
          <p:nvPr>
            <p:ph type="body" idx="58" hasCustomPrompt="1"/>
          </p:nvPr>
        </p:nvSpPr>
        <p:spPr>
          <a:xfrm>
            <a:off x="4639015"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3" name="Text Placeholder 2"/>
          <p:cNvSpPr>
            <a:spLocks noGrp="1"/>
          </p:cNvSpPr>
          <p:nvPr>
            <p:ph type="body" idx="59" hasCustomPrompt="1"/>
          </p:nvPr>
        </p:nvSpPr>
        <p:spPr>
          <a:xfrm>
            <a:off x="6832246" y="1684068"/>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4" name="Text Placeholder 2"/>
          <p:cNvSpPr>
            <a:spLocks noGrp="1"/>
          </p:cNvSpPr>
          <p:nvPr>
            <p:ph type="body" idx="60"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5" name="Text Placeholder 2"/>
          <p:cNvSpPr>
            <a:spLocks noGrp="1"/>
          </p:cNvSpPr>
          <p:nvPr>
            <p:ph type="body" idx="61" hasCustomPrompt="1"/>
          </p:nvPr>
        </p:nvSpPr>
        <p:spPr>
          <a:xfrm>
            <a:off x="2438319"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6" name="Text Placeholder 2"/>
          <p:cNvSpPr>
            <a:spLocks noGrp="1"/>
          </p:cNvSpPr>
          <p:nvPr>
            <p:ph type="body" idx="62" hasCustomPrompt="1"/>
          </p:nvPr>
        </p:nvSpPr>
        <p:spPr>
          <a:xfrm>
            <a:off x="4639015"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7" name="Text Placeholder 2"/>
          <p:cNvSpPr>
            <a:spLocks noGrp="1"/>
          </p:cNvSpPr>
          <p:nvPr>
            <p:ph type="body" idx="63"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16">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1" hasCustomPrompt="1"/>
          </p:nvPr>
        </p:nvSpPr>
        <p:spPr>
          <a:xfrm>
            <a:off x="4639015"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2" hasCustomPrompt="1"/>
          </p:nvPr>
        </p:nvSpPr>
        <p:spPr>
          <a:xfrm>
            <a:off x="4639015"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4639015"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4"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17">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19" hasCustomPrompt="1"/>
          </p:nvPr>
        </p:nvSpPr>
        <p:spPr>
          <a:xfrm>
            <a:off x="4639015"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3"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Text Placeholder 2"/>
          <p:cNvSpPr>
            <a:spLocks noGrp="1"/>
          </p:cNvSpPr>
          <p:nvPr>
            <p:ph type="body" idx="22" hasCustomPrompt="1"/>
          </p:nvPr>
        </p:nvSpPr>
        <p:spPr>
          <a:xfrm>
            <a:off x="4631158"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245907" y="409310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18">
    <p:spTree>
      <p:nvGrpSpPr>
        <p:cNvPr id="1" name=""/>
        <p:cNvGrpSpPr/>
        <p:nvPr/>
      </p:nvGrpSpPr>
      <p:grpSpPr>
        <a:xfrm>
          <a:off x="0" y="0"/>
          <a:ext cx="0" cy="0"/>
          <a:chOff x="0" y="0"/>
          <a:chExt cx="0" cy="0"/>
        </a:xfrm>
      </p:grpSpPr>
      <p:sp>
        <p:nvSpPr>
          <p:cNvPr id="1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lvl="0"/>
            <a:r>
              <a:rPr lang="en-GB" dirty="0"/>
              <a:t>Source / Disclaimer / Annotations: </a:t>
            </a:r>
          </a:p>
        </p:txBody>
      </p:sp>
      <p:sp>
        <p:nvSpPr>
          <p:cNvPr id="12" name="Content Placeholder 3"/>
          <p:cNvSpPr>
            <a:spLocks noGrp="1"/>
          </p:cNvSpPr>
          <p:nvPr>
            <p:ph sz="half" idx="20" hasCustomPrompt="1"/>
          </p:nvPr>
        </p:nvSpPr>
        <p:spPr>
          <a:xfrm>
            <a:off x="245907"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21" hasCustomPrompt="1"/>
          </p:nvPr>
        </p:nvSpPr>
        <p:spPr>
          <a:xfrm>
            <a:off x="4632369" y="4302820"/>
            <a:ext cx="4256862"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7" hasCustomPrompt="1"/>
          </p:nvPr>
        </p:nvSpPr>
        <p:spPr>
          <a:xfrm>
            <a:off x="245907"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4631158" y="4091964"/>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19">
    <p:spTree>
      <p:nvGrpSpPr>
        <p:cNvPr id="1" name=""/>
        <p:cNvGrpSpPr/>
        <p:nvPr/>
      </p:nvGrpSpPr>
      <p:grpSpPr>
        <a:xfrm>
          <a:off x="0" y="0"/>
          <a:ext cx="0" cy="0"/>
          <a:chOff x="0" y="0"/>
          <a:chExt cx="0" cy="0"/>
        </a:xfrm>
      </p:grpSpPr>
      <p:sp>
        <p:nvSpPr>
          <p:cNvPr id="2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2" name="Content Placeholder 3"/>
          <p:cNvSpPr>
            <a:spLocks noGrp="1"/>
          </p:cNvSpPr>
          <p:nvPr>
            <p:ph sz="half" idx="2" hasCustomPrompt="1"/>
          </p:nvPr>
        </p:nvSpPr>
        <p:spPr>
          <a:xfrm>
            <a:off x="245907"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19" hasCustomPrompt="1"/>
          </p:nvPr>
        </p:nvSpPr>
        <p:spPr>
          <a:xfrm>
            <a:off x="4639015" y="1900800"/>
            <a:ext cx="4256862"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27" hasCustomPrompt="1"/>
          </p:nvPr>
        </p:nvSpPr>
        <p:spPr>
          <a:xfrm>
            <a:off x="245908" y="4317475"/>
            <a:ext cx="8649969" cy="21783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245908" y="4104156"/>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8" name="Text Placeholder 2"/>
          <p:cNvSpPr>
            <a:spLocks noGrp="1"/>
          </p:cNvSpPr>
          <p:nvPr>
            <p:ph type="body" idx="29" hasCustomPrompt="1"/>
          </p:nvPr>
        </p:nvSpPr>
        <p:spPr>
          <a:xfrm>
            <a:off x="4637826"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6"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20">
    <p:spTree>
      <p:nvGrpSpPr>
        <p:cNvPr id="1" name=""/>
        <p:cNvGrpSpPr/>
        <p:nvPr/>
      </p:nvGrpSpPr>
      <p:grpSpPr>
        <a:xfrm>
          <a:off x="0" y="0"/>
          <a:ext cx="0" cy="0"/>
          <a:chOff x="0" y="0"/>
          <a:chExt cx="0" cy="0"/>
        </a:xfrm>
      </p:grpSpPr>
      <p:sp>
        <p:nvSpPr>
          <p:cNvPr id="18"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4"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9" hasCustomPrompt="1"/>
          </p:nvPr>
        </p:nvSpPr>
        <p:spPr>
          <a:xfrm>
            <a:off x="245907"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40" hasCustomPrompt="1"/>
          </p:nvPr>
        </p:nvSpPr>
        <p:spPr>
          <a:xfrm>
            <a:off x="6101169"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41" hasCustomPrompt="1"/>
          </p:nvPr>
        </p:nvSpPr>
        <p:spPr>
          <a:xfrm>
            <a:off x="3175200" y="4313837"/>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29"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2" hasCustomPrompt="1"/>
          </p:nvPr>
        </p:nvSpPr>
        <p:spPr>
          <a:xfrm>
            <a:off x="245907"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3" hasCustomPrompt="1"/>
          </p:nvPr>
        </p:nvSpPr>
        <p:spPr>
          <a:xfrm>
            <a:off x="3176861"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4" hasCustomPrompt="1"/>
          </p:nvPr>
        </p:nvSpPr>
        <p:spPr>
          <a:xfrm>
            <a:off x="6101583" y="4104156"/>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21">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8" y="1900800"/>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3" hasCustomPrompt="1"/>
          </p:nvPr>
        </p:nvSpPr>
        <p:spPr>
          <a:xfrm>
            <a:off x="245908"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4310016"/>
            <a:ext cx="2060308"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4104156"/>
            <a:ext cx="2060308"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22">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1" name="Content Placeholder 3"/>
          <p:cNvSpPr>
            <a:spLocks noGrp="1"/>
          </p:cNvSpPr>
          <p:nvPr>
            <p:ph sz="half" idx="26" hasCustomPrompt="1"/>
          </p:nvPr>
        </p:nvSpPr>
        <p:spPr>
          <a:xfrm>
            <a:off x="245907"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27" hasCustomPrompt="1"/>
          </p:nvPr>
        </p:nvSpPr>
        <p:spPr>
          <a:xfrm>
            <a:off x="4634119"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463411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4634119"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4634119"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4634119"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4634119"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23">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7" name="Content Placeholder 3"/>
          <p:cNvSpPr>
            <a:spLocks noGrp="1"/>
          </p:cNvSpPr>
          <p:nvPr>
            <p:ph sz="half" idx="27" hasCustomPrompt="1"/>
          </p:nvPr>
        </p:nvSpPr>
        <p:spPr>
          <a:xfrm>
            <a:off x="251520" y="1900800"/>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251520"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251520" y="3556984"/>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251520" y="3340252"/>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251520" y="5213168"/>
            <a:ext cx="4256862" cy="1312176"/>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251520" y="4996436"/>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26" hasCustomPrompt="1"/>
          </p:nvPr>
        </p:nvSpPr>
        <p:spPr>
          <a:xfrm>
            <a:off x="4638469" y="1900800"/>
            <a:ext cx="4256862" cy="462454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4638469"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Nomura Standard Full Image Cover">
    <p:spTree>
      <p:nvGrpSpPr>
        <p:cNvPr id="1" name=""/>
        <p:cNvGrpSpPr/>
        <p:nvPr/>
      </p:nvGrpSpPr>
      <p:grpSpPr>
        <a:xfrm>
          <a:off x="0" y="0"/>
          <a:ext cx="0" cy="0"/>
          <a:chOff x="0" y="0"/>
          <a:chExt cx="0" cy="0"/>
        </a:xfrm>
      </p:grpSpPr>
      <p:pic>
        <p:nvPicPr>
          <p:cNvPr id="12" name="Picture 2" descr="\\Europe\Data\Creative_Media\02001-03000\02154 Landor Project\PowerPoint Template\Assets\200339868_PPT.jpg"/>
          <p:cNvPicPr>
            <a:picLocks noChangeAspect="1" noChangeArrowheads="1"/>
          </p:cNvPicPr>
          <p:nvPr/>
        </p:nvPicPr>
        <p:blipFill>
          <a:blip r:embed="rId2" cstate="print"/>
          <a:srcRect l="11153"/>
          <a:stretch>
            <a:fillRect/>
          </a:stretch>
        </p:blipFill>
        <p:spPr bwMode="auto">
          <a:xfrm>
            <a:off x="0" y="0"/>
            <a:ext cx="9144000" cy="6858000"/>
          </a:xfrm>
          <a:prstGeom prst="rect">
            <a:avLst/>
          </a:prstGeom>
          <a:noFill/>
          <a:ln>
            <a:noFill/>
          </a:ln>
        </p:spPr>
      </p:pic>
      <p:sp>
        <p:nvSpPr>
          <p:cNvPr id="4" name="Text Placeholder 17"/>
          <p:cNvSpPr>
            <a:spLocks noGrp="1"/>
          </p:cNvSpPr>
          <p:nvPr>
            <p:ph type="body" sz="quarter" idx="10" hasCustomPrompt="1"/>
          </p:nvPr>
        </p:nvSpPr>
        <p:spPr>
          <a:xfrm>
            <a:off x="252046" y="3888000"/>
            <a:ext cx="6646154" cy="507600"/>
          </a:xfrm>
          <a:prstGeom prst="rect">
            <a:avLst/>
          </a:prstGeom>
        </p:spPr>
        <p:txBody>
          <a:bodyPr lIns="0" tIns="72000" rIns="0" bIns="0" anchor="t" anchorCtr="0"/>
          <a:lstStyle>
            <a:lvl1pPr>
              <a:lnSpc>
                <a:spcPct val="120000"/>
              </a:lnSpc>
              <a:spcBef>
                <a:spcPts val="0"/>
              </a:spcBef>
              <a:spcAft>
                <a:spcPts val="0"/>
              </a:spcAft>
              <a:defRPr sz="1800" b="1" baseline="0">
                <a:ea typeface="MS PGothic" pitchFamily="34" charset="-128"/>
              </a:defRPr>
            </a:lvl1pPr>
          </a:lstStyle>
          <a:p>
            <a:pPr lvl="0"/>
            <a:r>
              <a:rPr lang="en-US" dirty="0"/>
              <a:t>Enter your subtitle here</a:t>
            </a:r>
            <a:endParaRPr lang="en-GB" dirty="0"/>
          </a:p>
        </p:txBody>
      </p:sp>
      <p:sp>
        <p:nvSpPr>
          <p:cNvPr id="5" name="Title 15"/>
          <p:cNvSpPr>
            <a:spLocks noGrp="1"/>
          </p:cNvSpPr>
          <p:nvPr>
            <p:ph type="title" hasCustomPrompt="1"/>
          </p:nvPr>
        </p:nvSpPr>
        <p:spPr>
          <a:xfrm>
            <a:off x="252046" y="2880000"/>
            <a:ext cx="6646154" cy="858952"/>
          </a:xfrm>
          <a:prstGeom prst="rect">
            <a:avLst/>
          </a:prstGeom>
        </p:spPr>
        <p:txBody>
          <a:bodyPr lIns="0" tIns="0" rIns="0" bIns="0" anchor="b" anchorCtr="0"/>
          <a:lstStyle>
            <a:lvl1pPr>
              <a:lnSpc>
                <a:spcPct val="120000"/>
              </a:lnSpc>
              <a:defRPr sz="2400" baseline="0">
                <a:ea typeface="MS PGothic" pitchFamily="34" charset="-128"/>
              </a:defRPr>
            </a:lvl1pPr>
          </a:lstStyle>
          <a:p>
            <a:r>
              <a:rPr lang="en-US" dirty="0"/>
              <a:t>Enter your title here</a:t>
            </a:r>
            <a:endParaRPr lang="en-GB" dirty="0"/>
          </a:p>
        </p:txBody>
      </p:sp>
      <p:sp>
        <p:nvSpPr>
          <p:cNvPr id="6" name="Text Placeholder 17"/>
          <p:cNvSpPr>
            <a:spLocks noGrp="1"/>
          </p:cNvSpPr>
          <p:nvPr>
            <p:ph type="body" sz="quarter" idx="13" hasCustomPrompt="1"/>
          </p:nvPr>
        </p:nvSpPr>
        <p:spPr>
          <a:xfrm>
            <a:off x="251520" y="6453337"/>
            <a:ext cx="3655791" cy="239907"/>
          </a:xfrm>
          <a:prstGeom prst="rect">
            <a:avLst/>
          </a:prstGeom>
        </p:spPr>
        <p:txBody>
          <a:bodyPr lIns="0" tIns="0" rIns="0" bIns="0" anchor="t" anchorCtr="0"/>
          <a:lstStyle>
            <a:lvl1pPr algn="l">
              <a:lnSpc>
                <a:spcPct val="120000"/>
              </a:lnSpc>
              <a:spcBef>
                <a:spcPts val="0"/>
              </a:spcBef>
              <a:spcAft>
                <a:spcPts val="0"/>
              </a:spcAft>
              <a:defRPr sz="1400" b="0" baseline="0">
                <a:ea typeface="MS PGothic" pitchFamily="34" charset="-128"/>
              </a:defRPr>
            </a:lvl1pPr>
          </a:lstStyle>
          <a:p>
            <a:pPr lvl="0"/>
            <a:r>
              <a:rPr lang="en-US" dirty="0"/>
              <a:t>Enter date here</a:t>
            </a:r>
            <a:endParaRPr lang="en-GB" dirty="0"/>
          </a:p>
        </p:txBody>
      </p:sp>
      <p:sp>
        <p:nvSpPr>
          <p:cNvPr id="7" name="Text Placeholder 18"/>
          <p:cNvSpPr>
            <a:spLocks noGrp="1"/>
          </p:cNvSpPr>
          <p:nvPr>
            <p:ph type="body" sz="quarter" idx="14" hasCustomPrompt="1"/>
          </p:nvPr>
        </p:nvSpPr>
        <p:spPr>
          <a:xfrm>
            <a:off x="6539211" y="4869161"/>
            <a:ext cx="2259943" cy="1223417"/>
          </a:xfrm>
          <a:prstGeom prst="rect">
            <a:avLst/>
          </a:prstGeom>
        </p:spPr>
        <p:txBody>
          <a:bodyPr anchor="ctr" anchorCtr="0"/>
          <a:lstStyle>
            <a:lvl1pPr algn="r">
              <a:defRPr baseline="0"/>
            </a:lvl1pPr>
          </a:lstStyle>
          <a:p>
            <a:pPr lvl="0"/>
            <a:r>
              <a:rPr lang="en-GB" dirty="0"/>
              <a:t>Client logo here</a:t>
            </a:r>
          </a:p>
        </p:txBody>
      </p:sp>
      <p:sp>
        <p:nvSpPr>
          <p:cNvPr id="8" name="Text Box 11"/>
          <p:cNvSpPr txBox="1">
            <a:spLocks noChangeArrowheads="1"/>
          </p:cNvSpPr>
          <p:nvPr/>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9" name="Text Placeholder 31"/>
          <p:cNvSpPr>
            <a:spLocks noGrp="1"/>
          </p:cNvSpPr>
          <p:nvPr>
            <p:ph type="body" sz="quarter" idx="16" hasCustomPrompt="1"/>
          </p:nvPr>
        </p:nvSpPr>
        <p:spPr>
          <a:xfrm>
            <a:off x="251520" y="4869160"/>
            <a:ext cx="3655791" cy="79208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Business Division</a:t>
            </a:r>
            <a:br>
              <a:rPr lang="en-US" dirty="0"/>
            </a:br>
            <a:r>
              <a:rPr lang="en-US" dirty="0"/>
              <a:t>Business Subdivision</a:t>
            </a:r>
            <a:br>
              <a:rPr lang="en-US" dirty="0"/>
            </a:br>
            <a:r>
              <a:rPr lang="en-US" dirty="0"/>
              <a:t>Region Label</a:t>
            </a:r>
            <a:endParaRPr lang="en-GB" dirty="0"/>
          </a:p>
        </p:txBody>
      </p:sp>
      <p:sp>
        <p:nvSpPr>
          <p:cNvPr id="10" name="Text Placeholder 31"/>
          <p:cNvSpPr>
            <a:spLocks noGrp="1"/>
          </p:cNvSpPr>
          <p:nvPr>
            <p:ph type="body" sz="quarter" idx="17" hasCustomPrompt="1"/>
          </p:nvPr>
        </p:nvSpPr>
        <p:spPr>
          <a:xfrm>
            <a:off x="251520" y="5821288"/>
            <a:ext cx="3655791" cy="472008"/>
          </a:xfrm>
          <a:prstGeom prst="rect">
            <a:avLst/>
          </a:prstGeom>
        </p:spPr>
        <p:txBody>
          <a:bodyPr lIns="0" tIns="0" rIns="0" bIns="0"/>
          <a:lstStyle>
            <a:lvl1pPr>
              <a:lnSpc>
                <a:spcPct val="120000"/>
              </a:lnSpc>
              <a:spcBef>
                <a:spcPts val="0"/>
              </a:spcBef>
              <a:spcAft>
                <a:spcPts val="0"/>
              </a:spcAft>
              <a:defRPr sz="1400" baseline="0">
                <a:ea typeface="MS PGothic" pitchFamily="34" charset="-128"/>
              </a:defRPr>
            </a:lvl1pPr>
            <a:lvl2pPr>
              <a:defRPr sz="1400"/>
            </a:lvl2pPr>
            <a:lvl3pPr>
              <a:defRPr sz="1400"/>
            </a:lvl3pPr>
            <a:lvl4pPr>
              <a:defRPr sz="1400"/>
            </a:lvl4pPr>
            <a:lvl5pPr>
              <a:defRPr sz="1400"/>
            </a:lvl5pPr>
          </a:lstStyle>
          <a:p>
            <a:pPr lvl="0"/>
            <a:r>
              <a:rPr lang="en-US" dirty="0"/>
              <a:t>Author / Presenter name</a:t>
            </a:r>
            <a:br>
              <a:rPr lang="en-US" dirty="0"/>
            </a:br>
            <a:r>
              <a:rPr lang="en-US" dirty="0"/>
              <a:t>Author / Presenter name</a:t>
            </a:r>
            <a:endParaRPr lang="en-GB" dirty="0"/>
          </a:p>
        </p:txBody>
      </p:sp>
      <p:sp>
        <p:nvSpPr>
          <p:cNvPr id="11" name="Text Box 11"/>
          <p:cNvSpPr txBox="1">
            <a:spLocks noChangeArrowheads="1"/>
          </p:cNvSpPr>
          <p:nvPr/>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7" name="Freeform 32"/>
          <p:cNvSpPr>
            <a:spLocks noChangeAspect="1"/>
          </p:cNvSpPr>
          <p:nvPr/>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19"/>
          <p:cNvSpPr>
            <a:spLocks/>
          </p:cNvSpPr>
          <p:nvPr/>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5"/>
          <p:cNvSpPr>
            <a:spLocks/>
          </p:cNvSpPr>
          <p:nvPr/>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2"/>
          <p:cNvSpPr>
            <a:spLocks/>
          </p:cNvSpPr>
          <p:nvPr/>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38" name="Picture 3" descr="O:\Logo_Library\N\NOMURA\A4\NOMURA_A4_CMYK_WHITE.emf"/>
          <p:cNvPicPr>
            <a:picLocks noChangeAspect="1" noChangeArrowheads="1"/>
          </p:cNvPicPr>
          <p:nvPr/>
        </p:nvPicPr>
        <p:blipFill>
          <a:blip r:embed="rId3" cstate="print"/>
          <a:srcRect/>
          <a:stretch>
            <a:fillRect/>
          </a:stretch>
        </p:blipFill>
        <p:spPr bwMode="auto">
          <a:xfrm>
            <a:off x="7599752" y="310690"/>
            <a:ext cx="1260140" cy="216024"/>
          </a:xfrm>
          <a:prstGeom prst="rect">
            <a:avLst/>
          </a:prstGeom>
          <a:noFill/>
        </p:spPr>
      </p:pic>
      <p:sp>
        <p:nvSpPr>
          <p:cNvPr id="39" name="TextBox 38"/>
          <p:cNvSpPr txBox="1"/>
          <p:nvPr/>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pic>
        <p:nvPicPr>
          <p:cNvPr id="23" name="Picture 2" descr="\\Europe\Data\Creative_Media\02001-03000\02154 Landor Project\PowerPoint Template\Assets\200339868_PPT.jpg"/>
          <p:cNvPicPr>
            <a:picLocks noChangeAspect="1" noChangeArrowheads="1"/>
          </p:cNvPicPr>
          <p:nvPr userDrawn="1"/>
        </p:nvPicPr>
        <p:blipFill>
          <a:blip r:embed="rId2" cstate="print"/>
          <a:srcRect l="11153"/>
          <a:stretch>
            <a:fillRect/>
          </a:stretch>
        </p:blipFill>
        <p:spPr bwMode="auto">
          <a:xfrm>
            <a:off x="0" y="0"/>
            <a:ext cx="9144000" cy="6858000"/>
          </a:xfrm>
          <a:prstGeom prst="rect">
            <a:avLst/>
          </a:prstGeom>
          <a:noFill/>
          <a:ln>
            <a:noFill/>
          </a:ln>
        </p:spPr>
      </p:pic>
      <p:sp>
        <p:nvSpPr>
          <p:cNvPr id="24" name="Text Box 11"/>
          <p:cNvSpPr txBox="1">
            <a:spLocks noChangeArrowheads="1"/>
          </p:cNvSpPr>
          <p:nvPr userDrawn="1"/>
        </p:nvSpPr>
        <p:spPr bwMode="ltGray">
          <a:xfrm>
            <a:off x="6561363" y="6314838"/>
            <a:ext cx="2237792"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STRICTLY PRIVATE AND CONFIDENTIAL</a:t>
            </a:r>
          </a:p>
        </p:txBody>
      </p:sp>
      <p:sp>
        <p:nvSpPr>
          <p:cNvPr id="25" name="Text Box 11"/>
          <p:cNvSpPr txBox="1">
            <a:spLocks noChangeArrowheads="1"/>
          </p:cNvSpPr>
          <p:nvPr userDrawn="1"/>
        </p:nvSpPr>
        <p:spPr bwMode="ltGray">
          <a:xfrm>
            <a:off x="8271767" y="6577300"/>
            <a:ext cx="527388" cy="138499"/>
          </a:xfrm>
          <a:prstGeom prst="rect">
            <a:avLst/>
          </a:prstGeom>
          <a:noFill/>
          <a:ln w="9525" algn="ctr">
            <a:noFill/>
            <a:miter lim="800000"/>
            <a:headEnd/>
            <a:tailEnd/>
          </a:ln>
          <a:effectLst/>
        </p:spPr>
        <p:txBody>
          <a:bodyPr wrap="none" lIns="0" tIns="0" rIns="0" bIns="0" anchor="b">
            <a:spAutoFit/>
          </a:bodyPr>
          <a:lstStyle/>
          <a:p>
            <a:pPr algn="r">
              <a:defRPr/>
            </a:pPr>
            <a:r>
              <a:rPr kumimoji="0" lang="en-GB" altLang="ja-JP" sz="900" baseline="0" dirty="0">
                <a:ea typeface="ＭＳ Ｐゴシック" pitchFamily="50" charset="-128"/>
                <a:cs typeface="Arial" charset="0"/>
              </a:rPr>
              <a:t>© Nomura</a:t>
            </a:r>
          </a:p>
        </p:txBody>
      </p:sp>
      <p:sp>
        <p:nvSpPr>
          <p:cNvPr id="26" name="Freeform 32"/>
          <p:cNvSpPr>
            <a:spLocks noChangeAspect="1"/>
          </p:cNvSpPr>
          <p:nvPr userDrawn="1"/>
        </p:nvSpPr>
        <p:spPr bwMode="auto">
          <a:xfrm>
            <a:off x="6005937" y="-1275"/>
            <a:ext cx="3145879" cy="2516400"/>
          </a:xfrm>
          <a:custGeom>
            <a:avLst/>
            <a:gdLst/>
            <a:ahLst/>
            <a:cxnLst>
              <a:cxn ang="0">
                <a:pos x="0" y="520"/>
              </a:cxn>
              <a:cxn ang="0">
                <a:pos x="505" y="1659"/>
              </a:cxn>
              <a:cxn ang="0">
                <a:pos x="2074" y="1659"/>
              </a:cxn>
              <a:cxn ang="0">
                <a:pos x="2074" y="0"/>
              </a:cxn>
              <a:cxn ang="0">
                <a:pos x="224" y="0"/>
              </a:cxn>
              <a:cxn ang="0">
                <a:pos x="0" y="520"/>
              </a:cxn>
              <a:cxn ang="0">
                <a:pos x="0" y="520"/>
              </a:cxn>
            </a:cxnLst>
            <a:rect l="0" t="0" r="r" b="b"/>
            <a:pathLst>
              <a:path w="2074" h="1659">
                <a:moveTo>
                  <a:pt x="0" y="520"/>
                </a:moveTo>
                <a:lnTo>
                  <a:pt x="505" y="1659"/>
                </a:lnTo>
                <a:lnTo>
                  <a:pt x="2074" y="1659"/>
                </a:lnTo>
                <a:lnTo>
                  <a:pt x="2074" y="0"/>
                </a:lnTo>
                <a:lnTo>
                  <a:pt x="224" y="0"/>
                </a:lnTo>
                <a:lnTo>
                  <a:pt x="0" y="520"/>
                </a:lnTo>
                <a:lnTo>
                  <a:pt x="0" y="520"/>
                </a:lnTo>
                <a:close/>
              </a:path>
            </a:pathLst>
          </a:custGeom>
          <a:solidFill>
            <a:srgbClr val="CA2627"/>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9"/>
          <p:cNvSpPr>
            <a:spLocks/>
          </p:cNvSpPr>
          <p:nvPr userDrawn="1"/>
        </p:nvSpPr>
        <p:spPr bwMode="auto">
          <a:xfrm>
            <a:off x="2303888" y="-108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25"/>
          <p:cNvSpPr>
            <a:spLocks/>
          </p:cNvSpPr>
          <p:nvPr userDrawn="1"/>
        </p:nvSpPr>
        <p:spPr bwMode="auto">
          <a:xfrm>
            <a:off x="5499526" y="11718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userDrawn="1"/>
        </p:nvSpPr>
        <p:spPr bwMode="auto">
          <a:xfrm>
            <a:off x="4270801" y="8289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41"/>
          <p:cNvSpPr>
            <a:spLocks/>
          </p:cNvSpPr>
          <p:nvPr userDrawn="1"/>
        </p:nvSpPr>
        <p:spPr bwMode="auto">
          <a:xfrm>
            <a:off x="5339188" y="-12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42"/>
          <p:cNvSpPr>
            <a:spLocks/>
          </p:cNvSpPr>
          <p:nvPr userDrawn="1"/>
        </p:nvSpPr>
        <p:spPr bwMode="auto">
          <a:xfrm>
            <a:off x="5663038" y="-12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3"/>
          <p:cNvSpPr>
            <a:spLocks/>
          </p:cNvSpPr>
          <p:nvPr userDrawn="1"/>
        </p:nvSpPr>
        <p:spPr bwMode="auto">
          <a:xfrm>
            <a:off x="4989938" y="-12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30"/>
          <p:cNvSpPr>
            <a:spLocks/>
          </p:cNvSpPr>
          <p:nvPr userDrawn="1"/>
        </p:nvSpPr>
        <p:spPr bwMode="auto">
          <a:xfrm>
            <a:off x="4640688" y="-12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31"/>
          <p:cNvSpPr>
            <a:spLocks/>
          </p:cNvSpPr>
          <p:nvPr userDrawn="1"/>
        </p:nvSpPr>
        <p:spPr bwMode="auto">
          <a:xfrm>
            <a:off x="3594526" y="-12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32"/>
          <p:cNvSpPr>
            <a:spLocks/>
          </p:cNvSpPr>
          <p:nvPr userDrawn="1"/>
        </p:nvSpPr>
        <p:spPr bwMode="auto">
          <a:xfrm>
            <a:off x="2281663" y="-12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8" name="Picture 3" descr="O:\Logo_Library\N\NOMURA\A4\NOMURA_A4_CMYK_WHITE.emf"/>
          <p:cNvPicPr>
            <a:picLocks noChangeAspect="1" noChangeArrowheads="1"/>
          </p:cNvPicPr>
          <p:nvPr userDrawn="1"/>
        </p:nvPicPr>
        <p:blipFill>
          <a:blip r:embed="rId3" cstate="print"/>
          <a:srcRect/>
          <a:stretch>
            <a:fillRect/>
          </a:stretch>
        </p:blipFill>
        <p:spPr bwMode="auto">
          <a:xfrm>
            <a:off x="7599752" y="310690"/>
            <a:ext cx="1260140" cy="216024"/>
          </a:xfrm>
          <a:prstGeom prst="rect">
            <a:avLst/>
          </a:prstGeom>
          <a:noFill/>
        </p:spPr>
      </p:pic>
      <p:sp>
        <p:nvSpPr>
          <p:cNvPr id="49" name="TextBox 48"/>
          <p:cNvSpPr txBox="1"/>
          <p:nvPr userDrawn="1"/>
        </p:nvSpPr>
        <p:spPr bwMode="white">
          <a:xfrm>
            <a:off x="7020524" y="558527"/>
            <a:ext cx="1809115" cy="138499"/>
          </a:xfrm>
          <a:prstGeom prst="rect">
            <a:avLst/>
          </a:prstGeom>
          <a:noFill/>
        </p:spPr>
        <p:txBody>
          <a:bodyPr wrap="square" lIns="0" tIns="0" rIns="0" bIns="0" rtlCol="0">
            <a:spAutoFit/>
          </a:bodyPr>
          <a:lstStyle/>
          <a:p>
            <a:pPr algn="r"/>
            <a:r>
              <a:rPr lang="en-GB" sz="900" i="1" dirty="0">
                <a:solidFill>
                  <a:schemeClr val="bg1"/>
                </a:solidFill>
              </a:rPr>
              <a:t>Connecting</a:t>
            </a:r>
            <a:r>
              <a:rPr lang="en-GB" sz="900" i="1" baseline="0" dirty="0">
                <a:solidFill>
                  <a:schemeClr val="bg1"/>
                </a:solidFill>
              </a:rPr>
              <a:t> Markets East &amp; West</a:t>
            </a:r>
            <a:endParaRPr lang="en-GB" sz="900" i="1" dirty="0">
              <a:solidFill>
                <a:schemeClr val="bg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24">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9" name="Content Placeholder 3"/>
          <p:cNvSpPr>
            <a:spLocks noGrp="1"/>
          </p:cNvSpPr>
          <p:nvPr>
            <p:ph sz="half" idx="36" hasCustomPrompt="1"/>
          </p:nvPr>
        </p:nvSpPr>
        <p:spPr>
          <a:xfrm>
            <a:off x="245908" y="1900799"/>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1" name="Content Placeholder 3"/>
          <p:cNvSpPr>
            <a:spLocks noGrp="1"/>
          </p:cNvSpPr>
          <p:nvPr>
            <p:ph sz="half" idx="39" hasCustomPrompt="1"/>
          </p:nvPr>
        </p:nvSpPr>
        <p:spPr>
          <a:xfrm>
            <a:off x="245907"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4324854"/>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4116348"/>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25">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1899072"/>
            <a:ext cx="2791385" cy="2178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40" name="Text Placeholder 2"/>
          <p:cNvSpPr>
            <a:spLocks noGrp="1"/>
          </p:cNvSpPr>
          <p:nvPr>
            <p:ph type="body" idx="44" hasCustomPrompt="1"/>
          </p:nvPr>
        </p:nvSpPr>
        <p:spPr>
          <a:xfrm>
            <a:off x="245907"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684800"/>
            <a:ext cx="2791385"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36" hasCustomPrompt="1"/>
          </p:nvPr>
        </p:nvSpPr>
        <p:spPr>
          <a:xfrm>
            <a:off x="245908" y="4351553"/>
            <a:ext cx="8649969" cy="21708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245908" y="413482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7"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26">
    <p:spTree>
      <p:nvGrpSpPr>
        <p:cNvPr id="1" name=""/>
        <p:cNvGrpSpPr/>
        <p:nvPr/>
      </p:nvGrpSpPr>
      <p:grpSpPr>
        <a:xfrm>
          <a:off x="0" y="0"/>
          <a:ext cx="0" cy="0"/>
          <a:chOff x="0" y="0"/>
          <a:chExt cx="0" cy="0"/>
        </a:xfrm>
      </p:grpSpPr>
      <p:sp>
        <p:nvSpPr>
          <p:cNvPr id="23" name="Content Placeholder 3"/>
          <p:cNvSpPr>
            <a:spLocks noGrp="1"/>
          </p:cNvSpPr>
          <p:nvPr>
            <p:ph sz="half" idx="34" hasCustomPrompt="1"/>
          </p:nvPr>
        </p:nvSpPr>
        <p:spPr>
          <a:xfrm>
            <a:off x="251520"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5" hasCustomPrompt="1"/>
          </p:nvPr>
        </p:nvSpPr>
        <p:spPr>
          <a:xfrm>
            <a:off x="4630847" y="4624482"/>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Content Placeholder 3"/>
          <p:cNvSpPr>
            <a:spLocks noGrp="1"/>
          </p:cNvSpPr>
          <p:nvPr>
            <p:ph sz="half" idx="26" hasCustomPrompt="1"/>
          </p:nvPr>
        </p:nvSpPr>
        <p:spPr>
          <a:xfrm>
            <a:off x="251520"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3" hasCustomPrompt="1"/>
          </p:nvPr>
        </p:nvSpPr>
        <p:spPr>
          <a:xfrm>
            <a:off x="4630847" y="2204864"/>
            <a:ext cx="4256862" cy="1744224"/>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5"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3"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28" hasCustomPrompt="1"/>
          </p:nvPr>
        </p:nvSpPr>
        <p:spPr>
          <a:xfrm>
            <a:off x="245908" y="4091964"/>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Text Placeholder 2"/>
          <p:cNvSpPr>
            <a:spLocks noGrp="1"/>
          </p:cNvSpPr>
          <p:nvPr>
            <p:ph type="body" idx="29" hasCustomPrompt="1"/>
          </p:nvPr>
        </p:nvSpPr>
        <p:spPr>
          <a:xfrm>
            <a:off x="251520"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30" hasCustomPrompt="1"/>
          </p:nvPr>
        </p:nvSpPr>
        <p:spPr>
          <a:xfrm>
            <a:off x="4632369" y="1988864"/>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1" hasCustomPrompt="1"/>
          </p:nvPr>
        </p:nvSpPr>
        <p:spPr>
          <a:xfrm>
            <a:off x="251520"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4632369" y="4406522"/>
            <a:ext cx="4256862"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0" fontAlgn="base" hangingPunct="0">
              <a:lnSpc>
                <a:spcPct val="120000"/>
              </a:lnSpc>
              <a:spcBef>
                <a:spcPct val="0"/>
              </a:spcBef>
              <a:spcAft>
                <a:spcPct val="0"/>
              </a:spcAft>
              <a:buClr>
                <a:srgbClr val="CC3300"/>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18"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27">
    <p:spTree>
      <p:nvGrpSpPr>
        <p:cNvPr id="1" name=""/>
        <p:cNvGrpSpPr/>
        <p:nvPr/>
      </p:nvGrpSpPr>
      <p:grpSpPr>
        <a:xfrm>
          <a:off x="0" y="0"/>
          <a:ext cx="0" cy="0"/>
          <a:chOff x="0" y="0"/>
          <a:chExt cx="0" cy="0"/>
        </a:xfrm>
      </p:grpSpPr>
      <p:sp>
        <p:nvSpPr>
          <p:cNvPr id="25"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41" name="Content Placeholder 3"/>
          <p:cNvSpPr>
            <a:spLocks noGrp="1"/>
          </p:cNvSpPr>
          <p:nvPr>
            <p:ph sz="half" idx="39" hasCustomPrompt="1"/>
          </p:nvPr>
        </p:nvSpPr>
        <p:spPr>
          <a:xfrm>
            <a:off x="245907"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101169"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175200" y="2187104"/>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1"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6"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45907"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176175"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101169" y="1978598"/>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47" hasCustomPrompt="1"/>
          </p:nvPr>
        </p:nvSpPr>
        <p:spPr>
          <a:xfrm>
            <a:off x="245907"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48" hasCustomPrompt="1"/>
          </p:nvPr>
        </p:nvSpPr>
        <p:spPr>
          <a:xfrm>
            <a:off x="6101169"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49" hasCustomPrompt="1"/>
          </p:nvPr>
        </p:nvSpPr>
        <p:spPr>
          <a:xfrm>
            <a:off x="3175200" y="4653336"/>
            <a:ext cx="2791385"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Text Placeholder 2"/>
          <p:cNvSpPr>
            <a:spLocks noGrp="1"/>
          </p:cNvSpPr>
          <p:nvPr>
            <p:ph type="body" idx="50" hasCustomPrompt="1"/>
          </p:nvPr>
        </p:nvSpPr>
        <p:spPr>
          <a:xfrm>
            <a:off x="245908" y="4150300"/>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51" hasCustomPrompt="1"/>
          </p:nvPr>
        </p:nvSpPr>
        <p:spPr>
          <a:xfrm>
            <a:off x="245907"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Text Placeholder 2"/>
          <p:cNvSpPr>
            <a:spLocks noGrp="1"/>
          </p:cNvSpPr>
          <p:nvPr>
            <p:ph type="body" idx="52" hasCustomPrompt="1"/>
          </p:nvPr>
        </p:nvSpPr>
        <p:spPr>
          <a:xfrm>
            <a:off x="3176175"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53" hasCustomPrompt="1"/>
          </p:nvPr>
        </p:nvSpPr>
        <p:spPr>
          <a:xfrm>
            <a:off x="6101169" y="4444830"/>
            <a:ext cx="2791385"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chemeClr val="tx1"/>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3"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28">
    <p:spTree>
      <p:nvGrpSpPr>
        <p:cNvPr id="1" name=""/>
        <p:cNvGrpSpPr/>
        <p:nvPr/>
      </p:nvGrpSpPr>
      <p:grpSpPr>
        <a:xfrm>
          <a:off x="0" y="0"/>
          <a:ext cx="0" cy="0"/>
          <a:chOff x="0" y="0"/>
          <a:chExt cx="0" cy="0"/>
        </a:xfrm>
      </p:grpSpPr>
      <p:sp>
        <p:nvSpPr>
          <p:cNvPr id="26"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23" name="Content Placeholder 3"/>
          <p:cNvSpPr>
            <a:spLocks noGrp="1"/>
          </p:cNvSpPr>
          <p:nvPr>
            <p:ph sz="half" idx="53" hasCustomPrompt="1"/>
          </p:nvPr>
        </p:nvSpPr>
        <p:spPr>
          <a:xfrm>
            <a:off x="245908"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8" name="Content Placeholder 3"/>
          <p:cNvSpPr>
            <a:spLocks noGrp="1"/>
          </p:cNvSpPr>
          <p:nvPr>
            <p:ph sz="half" idx="54" hasCustomPrompt="1"/>
          </p:nvPr>
        </p:nvSpPr>
        <p:spPr>
          <a:xfrm>
            <a:off x="2445784"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3" name="Content Placeholder 3"/>
          <p:cNvSpPr>
            <a:spLocks noGrp="1"/>
          </p:cNvSpPr>
          <p:nvPr>
            <p:ph sz="half" idx="55" hasCustomPrompt="1"/>
          </p:nvPr>
        </p:nvSpPr>
        <p:spPr>
          <a:xfrm>
            <a:off x="4639015"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4" name="Content Placeholder 3"/>
          <p:cNvSpPr>
            <a:spLocks noGrp="1"/>
          </p:cNvSpPr>
          <p:nvPr>
            <p:ph sz="half" idx="56" hasCustomPrompt="1"/>
          </p:nvPr>
        </p:nvSpPr>
        <p:spPr>
          <a:xfrm>
            <a:off x="6832246" y="2185814"/>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8"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35"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6" name="Text Placeholder 2"/>
          <p:cNvSpPr>
            <a:spLocks noGrp="1"/>
          </p:cNvSpPr>
          <p:nvPr>
            <p:ph type="body" idx="57" hasCustomPrompt="1"/>
          </p:nvPr>
        </p:nvSpPr>
        <p:spPr>
          <a:xfrm>
            <a:off x="245908"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7" name="Text Placeholder 2"/>
          <p:cNvSpPr>
            <a:spLocks noGrp="1"/>
          </p:cNvSpPr>
          <p:nvPr>
            <p:ph type="body" idx="58" hasCustomPrompt="1"/>
          </p:nvPr>
        </p:nvSpPr>
        <p:spPr>
          <a:xfrm>
            <a:off x="2445784"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8" name="Text Placeholder 2"/>
          <p:cNvSpPr>
            <a:spLocks noGrp="1"/>
          </p:cNvSpPr>
          <p:nvPr>
            <p:ph type="body" idx="59" hasCustomPrompt="1"/>
          </p:nvPr>
        </p:nvSpPr>
        <p:spPr>
          <a:xfrm>
            <a:off x="4637457"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9" name="Text Placeholder 2"/>
          <p:cNvSpPr>
            <a:spLocks noGrp="1"/>
          </p:cNvSpPr>
          <p:nvPr>
            <p:ph type="body" idx="60" hasCustomPrompt="1"/>
          </p:nvPr>
        </p:nvSpPr>
        <p:spPr>
          <a:xfrm>
            <a:off x="6832246" y="1979954"/>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61" hasCustomPrompt="1"/>
          </p:nvPr>
        </p:nvSpPr>
        <p:spPr>
          <a:xfrm>
            <a:off x="245908"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Content Placeholder 3"/>
          <p:cNvSpPr>
            <a:spLocks noGrp="1"/>
          </p:cNvSpPr>
          <p:nvPr>
            <p:ph sz="half" idx="62" hasCustomPrompt="1"/>
          </p:nvPr>
        </p:nvSpPr>
        <p:spPr>
          <a:xfrm>
            <a:off x="2445784"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63" hasCustomPrompt="1"/>
          </p:nvPr>
        </p:nvSpPr>
        <p:spPr>
          <a:xfrm>
            <a:off x="4639015"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64" hasCustomPrompt="1"/>
          </p:nvPr>
        </p:nvSpPr>
        <p:spPr>
          <a:xfrm>
            <a:off x="6832246" y="4578818"/>
            <a:ext cx="2060308" cy="1800000"/>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Text Placeholder 2"/>
          <p:cNvSpPr>
            <a:spLocks noGrp="1"/>
          </p:cNvSpPr>
          <p:nvPr>
            <p:ph type="body" idx="65" hasCustomPrompt="1"/>
          </p:nvPr>
        </p:nvSpPr>
        <p:spPr>
          <a:xfrm>
            <a:off x="245908" y="4077072"/>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66" hasCustomPrompt="1"/>
          </p:nvPr>
        </p:nvSpPr>
        <p:spPr>
          <a:xfrm>
            <a:off x="245908"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67" hasCustomPrompt="1"/>
          </p:nvPr>
        </p:nvSpPr>
        <p:spPr>
          <a:xfrm>
            <a:off x="2445784"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68" hasCustomPrompt="1"/>
          </p:nvPr>
        </p:nvSpPr>
        <p:spPr>
          <a:xfrm>
            <a:off x="4637457"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69" hasCustomPrompt="1"/>
          </p:nvPr>
        </p:nvSpPr>
        <p:spPr>
          <a:xfrm>
            <a:off x="6832246" y="4372958"/>
            <a:ext cx="2060308"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20000"/>
              </a:lnSpc>
              <a:spcBef>
                <a:spcPts val="200"/>
              </a:spcBef>
              <a:spcAft>
                <a:spcPts val="200"/>
              </a:spcAft>
              <a:buClr>
                <a:schemeClr val="accent1"/>
              </a:buClr>
              <a:buNone/>
              <a:defRPr lang="en-US" sz="1000" b="1" kern="1200" baseline="0" dirty="0" smtClean="0">
                <a:ln>
                  <a:noFill/>
                </a:ln>
                <a:solidFill>
                  <a:sysClr val="windowText" lastClr="000000"/>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2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29">
    <p:spTree>
      <p:nvGrpSpPr>
        <p:cNvPr id="1" name=""/>
        <p:cNvGrpSpPr/>
        <p:nvPr/>
      </p:nvGrpSpPr>
      <p:grpSpPr>
        <a:xfrm>
          <a:off x="0" y="0"/>
          <a:ext cx="0" cy="0"/>
          <a:chOff x="0" y="0"/>
          <a:chExt cx="0" cy="0"/>
        </a:xfrm>
      </p:grpSpPr>
      <p:sp>
        <p:nvSpPr>
          <p:cNvPr id="10"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7"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8" name="Slide Header Placeholder"/>
          <p:cNvSpPr>
            <a:spLocks noGrp="1"/>
          </p:cNvSpPr>
          <p:nvPr>
            <p:ph type="title" hasCustomPrompt="1"/>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r>
              <a:rPr lang="en-GB" dirty="0"/>
              <a:t>Main text</a:t>
            </a:r>
          </a:p>
        </p:txBody>
      </p:sp>
      <p:sp>
        <p:nvSpPr>
          <p:cNvPr id="9"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30_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31_Complete Blank">
    <p:spTree>
      <p:nvGrpSpPr>
        <p:cNvPr id="1" name=""/>
        <p:cNvGrpSpPr/>
        <p:nvPr/>
      </p:nvGrpSpPr>
      <p:grpSpPr>
        <a:xfrm>
          <a:off x="0" y="0"/>
          <a:ext cx="0" cy="0"/>
          <a:chOff x="0" y="0"/>
          <a:chExt cx="0" cy="0"/>
        </a:xfrm>
      </p:grpSpPr>
      <p:sp>
        <p:nvSpPr>
          <p:cNvPr id="3"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ab">
    <p:spTree>
      <p:nvGrpSpPr>
        <p:cNvPr id="1" name=""/>
        <p:cNvGrpSpPr/>
        <p:nvPr/>
      </p:nvGrpSpPr>
      <p:grpSpPr>
        <a:xfrm>
          <a:off x="0" y="0"/>
          <a:ext cx="0" cy="0"/>
          <a:chOff x="0" y="0"/>
          <a:chExt cx="0" cy="0"/>
        </a:xfrm>
      </p:grpSpPr>
      <p:sp>
        <p:nvSpPr>
          <p:cNvPr id="1072"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6"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129"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0"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1"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2"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3"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4"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5"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6"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7"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8"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9"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0"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1"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2"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3"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4"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5"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6"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172" name="Picture 171"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43" name="Picture 4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ppendix">
    <p:spTree>
      <p:nvGrpSpPr>
        <p:cNvPr id="1" name=""/>
        <p:cNvGrpSpPr/>
        <p:nvPr/>
      </p:nvGrpSpPr>
      <p:grpSpPr>
        <a:xfrm>
          <a:off x="0" y="0"/>
          <a:ext cx="0" cy="0"/>
          <a:chOff x="0" y="0"/>
          <a:chExt cx="0" cy="0"/>
        </a:xfrm>
      </p:grpSpPr>
      <p:sp>
        <p:nvSpPr>
          <p:cNvPr id="5" name="Text Placeholder 17"/>
          <p:cNvSpPr>
            <a:spLocks noGrp="1"/>
          </p:cNvSpPr>
          <p:nvPr>
            <p:ph type="body" sz="quarter" idx="10" hasCustomPrompt="1"/>
          </p:nvPr>
        </p:nvSpPr>
        <p:spPr>
          <a:xfrm>
            <a:off x="252047" y="3600000"/>
            <a:ext cx="7219950" cy="860400"/>
          </a:xfrm>
          <a:prstGeom prst="rect">
            <a:avLst/>
          </a:prstGeom>
        </p:spPr>
        <p:txBody>
          <a:bodyPr lIns="0" tIns="0" rIns="0" bIns="0" anchor="b" anchorCtr="0"/>
          <a:lstStyle>
            <a:lvl1pPr>
              <a:lnSpc>
                <a:spcPct val="120000"/>
              </a:lnSpc>
              <a:spcBef>
                <a:spcPts val="1000"/>
              </a:spcBef>
              <a:spcAft>
                <a:spcPts val="1000"/>
              </a:spcAft>
              <a:defRPr kumimoji="0" lang="en-GB" sz="24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title here</a:t>
            </a:r>
            <a:endParaRPr lang="en-GB" dirty="0"/>
          </a:p>
        </p:txBody>
      </p:sp>
      <p:sp>
        <p:nvSpPr>
          <p:cNvPr id="11" name="Title 15"/>
          <p:cNvSpPr>
            <a:spLocks noGrp="1"/>
          </p:cNvSpPr>
          <p:nvPr>
            <p:ph type="title" hasCustomPrompt="1"/>
          </p:nvPr>
        </p:nvSpPr>
        <p:spPr>
          <a:xfrm>
            <a:off x="252047" y="4608000"/>
            <a:ext cx="7219950" cy="507600"/>
          </a:xfrm>
          <a:prstGeom prst="rect">
            <a:avLst/>
          </a:prstGeom>
        </p:spPr>
        <p:txBody>
          <a:bodyPr lIns="0" tIns="72000" rIns="0" bIns="0"/>
          <a:lstStyle>
            <a:lvl1pPr>
              <a:lnSpc>
                <a:spcPct val="120000"/>
              </a:lnSpc>
              <a:spcBef>
                <a:spcPts val="0"/>
              </a:spcBef>
              <a:spcAft>
                <a:spcPts val="0"/>
              </a:spcAft>
              <a:defRPr lang="en-GB" sz="1800" b="1" baseline="0" dirty="0">
                <a:solidFill>
                  <a:schemeClr val="tx1"/>
                </a:solidFill>
                <a:latin typeface="+mn-lt"/>
                <a:ea typeface="MS PGothic" pitchFamily="34" charset="-128"/>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subtitle here</a:t>
            </a:r>
            <a:endParaRPr lang="en-GB" dirty="0"/>
          </a:p>
        </p:txBody>
      </p:sp>
      <p:sp>
        <p:nvSpPr>
          <p:cNvPr id="40" name="Freeform 48"/>
          <p:cNvSpPr>
            <a:spLocks noChangeAspect="1"/>
          </p:cNvSpPr>
          <p:nvPr/>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64"/>
          <p:cNvSpPr>
            <a:spLocks/>
          </p:cNvSpPr>
          <p:nvPr/>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65"/>
          <p:cNvSpPr>
            <a:spLocks/>
          </p:cNvSpPr>
          <p:nvPr/>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66"/>
          <p:cNvSpPr>
            <a:spLocks/>
          </p:cNvSpPr>
          <p:nvPr/>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67"/>
          <p:cNvSpPr>
            <a:spLocks/>
          </p:cNvSpPr>
          <p:nvPr/>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68"/>
          <p:cNvSpPr>
            <a:spLocks/>
          </p:cNvSpPr>
          <p:nvPr/>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69"/>
          <p:cNvSpPr>
            <a:spLocks/>
          </p:cNvSpPr>
          <p:nvPr/>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70"/>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71"/>
          <p:cNvSpPr>
            <a:spLocks/>
          </p:cNvSpPr>
          <p:nvPr/>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72"/>
          <p:cNvSpPr>
            <a:spLocks/>
          </p:cNvSpPr>
          <p:nvPr/>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73"/>
          <p:cNvSpPr>
            <a:spLocks/>
          </p:cNvSpPr>
          <p:nvPr/>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74"/>
          <p:cNvSpPr>
            <a:spLocks/>
          </p:cNvSpPr>
          <p:nvPr/>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Freeform 75"/>
          <p:cNvSpPr>
            <a:spLocks/>
          </p:cNvSpPr>
          <p:nvPr/>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76"/>
          <p:cNvSpPr>
            <a:spLocks/>
          </p:cNvSpPr>
          <p:nvPr/>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77"/>
          <p:cNvSpPr>
            <a:spLocks/>
          </p:cNvSpPr>
          <p:nvPr/>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78"/>
          <p:cNvSpPr>
            <a:spLocks/>
          </p:cNvSpPr>
          <p:nvPr/>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79"/>
          <p:cNvSpPr>
            <a:spLocks/>
          </p:cNvSpPr>
          <p:nvPr/>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80"/>
          <p:cNvSpPr>
            <a:spLocks/>
          </p:cNvSpPr>
          <p:nvPr/>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Freeform 81"/>
          <p:cNvSpPr>
            <a:spLocks/>
          </p:cNvSpPr>
          <p:nvPr/>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59" name="Picture 58" descr="NOMURA_A4_PMS_1797.emf"/>
          <p:cNvPicPr>
            <a:picLocks noChangeAspect="1"/>
          </p:cNvPicPr>
          <p:nvPr/>
        </p:nvPicPr>
        <p:blipFill>
          <a:blip r:embed="rId2" cstate="print"/>
          <a:stretch>
            <a:fillRect/>
          </a:stretch>
        </p:blipFill>
        <p:spPr bwMode="white">
          <a:xfrm>
            <a:off x="7599212" y="306904"/>
            <a:ext cx="1260000" cy="222805"/>
          </a:xfrm>
          <a:prstGeom prst="rect">
            <a:avLst/>
          </a:prstGeom>
        </p:spPr>
      </p:pic>
      <p:sp>
        <p:nvSpPr>
          <p:cNvPr id="24" name="Freeform 48"/>
          <p:cNvSpPr>
            <a:spLocks noChangeAspect="1"/>
          </p:cNvSpPr>
          <p:nvPr userDrawn="1"/>
        </p:nvSpPr>
        <p:spPr bwMode="auto">
          <a:xfrm>
            <a:off x="5550281" y="-411"/>
            <a:ext cx="3595645" cy="3553200"/>
          </a:xfrm>
          <a:custGeom>
            <a:avLst/>
            <a:gdLst/>
            <a:ahLst/>
            <a:cxnLst>
              <a:cxn ang="0">
                <a:pos x="0" y="742"/>
              </a:cxn>
              <a:cxn ang="0">
                <a:pos x="712" y="2344"/>
              </a:cxn>
              <a:cxn ang="0">
                <a:pos x="2372" y="2344"/>
              </a:cxn>
              <a:cxn ang="0">
                <a:pos x="2372" y="0"/>
              </a:cxn>
              <a:cxn ang="0">
                <a:pos x="322" y="0"/>
              </a:cxn>
              <a:cxn ang="0">
                <a:pos x="0" y="742"/>
              </a:cxn>
              <a:cxn ang="0">
                <a:pos x="0" y="742"/>
              </a:cxn>
            </a:cxnLst>
            <a:rect l="0" t="0" r="r" b="b"/>
            <a:pathLst>
              <a:path w="2372" h="2344">
                <a:moveTo>
                  <a:pt x="0" y="742"/>
                </a:moveTo>
                <a:lnTo>
                  <a:pt x="712" y="2344"/>
                </a:lnTo>
                <a:lnTo>
                  <a:pt x="2372" y="2344"/>
                </a:lnTo>
                <a:lnTo>
                  <a:pt x="2372" y="0"/>
                </a:lnTo>
                <a:lnTo>
                  <a:pt x="322" y="0"/>
                </a:lnTo>
                <a:lnTo>
                  <a:pt x="0" y="742"/>
                </a:lnTo>
                <a:lnTo>
                  <a:pt x="0" y="742"/>
                </a:ln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64"/>
          <p:cNvSpPr>
            <a:spLocks/>
          </p:cNvSpPr>
          <p:nvPr userDrawn="1"/>
        </p:nvSpPr>
        <p:spPr bwMode="auto">
          <a:xfrm>
            <a:off x="4818750"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65"/>
          <p:cNvSpPr>
            <a:spLocks/>
          </p:cNvSpPr>
          <p:nvPr userDrawn="1"/>
        </p:nvSpPr>
        <p:spPr bwMode="auto">
          <a:xfrm>
            <a:off x="4803463" y="1656102"/>
            <a:ext cx="1356695" cy="1895664"/>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66"/>
          <p:cNvSpPr>
            <a:spLocks/>
          </p:cNvSpPr>
          <p:nvPr userDrawn="1"/>
        </p:nvSpPr>
        <p:spPr bwMode="auto">
          <a:xfrm>
            <a:off x="4602188"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67"/>
          <p:cNvSpPr>
            <a:spLocks/>
          </p:cNvSpPr>
          <p:nvPr userDrawn="1"/>
        </p:nvSpPr>
        <p:spPr bwMode="auto">
          <a:xfrm>
            <a:off x="4586901" y="-411"/>
            <a:ext cx="963381" cy="1656514"/>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68"/>
          <p:cNvSpPr>
            <a:spLocks/>
          </p:cNvSpPr>
          <p:nvPr userDrawn="1"/>
        </p:nvSpPr>
        <p:spPr bwMode="auto">
          <a:xfrm>
            <a:off x="3087212"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69"/>
          <p:cNvSpPr>
            <a:spLocks/>
          </p:cNvSpPr>
          <p:nvPr userDrawn="1"/>
        </p:nvSpPr>
        <p:spPr bwMode="auto">
          <a:xfrm>
            <a:off x="3056638" y="1173019"/>
            <a:ext cx="1746824" cy="2378746"/>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70"/>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71"/>
          <p:cNvSpPr>
            <a:spLocks/>
          </p:cNvSpPr>
          <p:nvPr userDrawn="1"/>
        </p:nvSpPr>
        <p:spPr bwMode="auto">
          <a:xfrm>
            <a:off x="5055057" y="-411"/>
            <a:ext cx="982489" cy="1122411"/>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72"/>
          <p:cNvSpPr>
            <a:spLocks/>
          </p:cNvSpPr>
          <p:nvPr userDrawn="1"/>
        </p:nvSpPr>
        <p:spPr bwMode="auto">
          <a:xfrm>
            <a:off x="5062700"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73"/>
          <p:cNvSpPr>
            <a:spLocks/>
          </p:cNvSpPr>
          <p:nvPr userDrawn="1"/>
        </p:nvSpPr>
        <p:spPr bwMode="auto">
          <a:xfrm>
            <a:off x="5055057" y="-411"/>
            <a:ext cx="982489" cy="1122411"/>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74"/>
          <p:cNvSpPr>
            <a:spLocks/>
          </p:cNvSpPr>
          <p:nvPr userDrawn="1"/>
        </p:nvSpPr>
        <p:spPr bwMode="auto">
          <a:xfrm>
            <a:off x="410505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75"/>
          <p:cNvSpPr>
            <a:spLocks/>
          </p:cNvSpPr>
          <p:nvPr userDrawn="1"/>
        </p:nvSpPr>
        <p:spPr bwMode="auto">
          <a:xfrm>
            <a:off x="4082121" y="-411"/>
            <a:ext cx="1238860" cy="2850669"/>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76"/>
          <p:cNvSpPr>
            <a:spLocks/>
          </p:cNvSpPr>
          <p:nvPr userDrawn="1"/>
        </p:nvSpPr>
        <p:spPr bwMode="auto">
          <a:xfrm>
            <a:off x="3607916"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7"/>
          <p:cNvSpPr>
            <a:spLocks/>
          </p:cNvSpPr>
          <p:nvPr userDrawn="1"/>
        </p:nvSpPr>
        <p:spPr bwMode="auto">
          <a:xfrm>
            <a:off x="3577342" y="-411"/>
            <a:ext cx="1009559" cy="117343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8"/>
          <p:cNvSpPr>
            <a:spLocks/>
          </p:cNvSpPr>
          <p:nvPr userDrawn="1"/>
        </p:nvSpPr>
        <p:spPr bwMode="auto">
          <a:xfrm>
            <a:off x="2125106"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Freeform 79"/>
          <p:cNvSpPr>
            <a:spLocks/>
          </p:cNvSpPr>
          <p:nvPr userDrawn="1"/>
        </p:nvSpPr>
        <p:spPr bwMode="auto">
          <a:xfrm>
            <a:off x="2086889" y="-411"/>
            <a:ext cx="1995233" cy="3552176"/>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Freeform 80"/>
          <p:cNvSpPr>
            <a:spLocks/>
          </p:cNvSpPr>
          <p:nvPr userDrawn="1"/>
        </p:nvSpPr>
        <p:spPr bwMode="auto">
          <a:xfrm>
            <a:off x="27445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81"/>
          <p:cNvSpPr>
            <a:spLocks/>
          </p:cNvSpPr>
          <p:nvPr userDrawn="1"/>
        </p:nvSpPr>
        <p:spPr bwMode="auto">
          <a:xfrm>
            <a:off x="228599" y="-411"/>
            <a:ext cx="3348743" cy="3552176"/>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63" name="Picture 62" descr="NOMURA_A4_PMS_1797.emf"/>
          <p:cNvPicPr>
            <a:picLocks noChangeAspect="1"/>
          </p:cNvPicPr>
          <p:nvPr userDrawn="1"/>
        </p:nvPicPr>
        <p:blipFill>
          <a:blip r:embed="rId2" cstate="print"/>
          <a:stretch>
            <a:fillRect/>
          </a:stretch>
        </p:blipFill>
        <p:spPr bwMode="white">
          <a:xfrm>
            <a:off x="7599212" y="306904"/>
            <a:ext cx="1260000" cy="22280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9" name="TextBox 8"/>
          <p:cNvSpPr txBox="1"/>
          <p:nvPr/>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
        <p:nvSpPr>
          <p:cNvPr id="3" name="TextBox 2"/>
          <p:cNvSpPr txBox="1"/>
          <p:nvPr userDrawn="1"/>
        </p:nvSpPr>
        <p:spPr>
          <a:xfrm>
            <a:off x="1897200" y="57600"/>
            <a:ext cx="5555120" cy="720000"/>
          </a:xfrm>
          <a:prstGeom prst="rect">
            <a:avLst/>
          </a:prstGeom>
          <a:noFill/>
        </p:spPr>
        <p:txBody>
          <a:bodyPr wrap="none" lIns="0" tIns="0" rIns="0" bIns="0" rtlCol="0" anchor="b" anchorCtr="0">
            <a:noAutofit/>
          </a:bodyPr>
          <a:lstStyle/>
          <a:p>
            <a:pPr>
              <a:lnSpc>
                <a:spcPct val="120000"/>
              </a:lnSpc>
            </a:pPr>
            <a:r>
              <a:rPr lang="en-GB" sz="1800" b="1" baseline="0" dirty="0">
                <a:ea typeface="MS PGothic" pitchFamily="34" charset="-128"/>
              </a:rPr>
              <a:t>Table of contents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10" name="Slide Number Placeholder"/>
          <p:cNvSpPr>
            <a:spLocks noGrp="1"/>
          </p:cNvSpPr>
          <p:nvPr>
            <p:ph type="ftr" sz="quarter" idx="3"/>
          </p:nvPr>
        </p:nvSpPr>
        <p:spPr>
          <a:xfrm>
            <a:off x="8154831" y="6523049"/>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sp>
        <p:nvSpPr>
          <p:cNvPr id="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lnSpc>
                <a:spcPct val="120000"/>
              </a:lnSpc>
              <a:spcBef>
                <a:spcPts val="0"/>
              </a:spcBef>
              <a:spcAft>
                <a:spcPts val="0"/>
              </a:spcAft>
              <a:buClrTx/>
              <a:buFontTx/>
              <a:buNone/>
              <a:defRPr sz="700" i="1" baseline="0">
                <a:ea typeface="MS PGothic" pitchFamily="34" charset="-128"/>
              </a:defRPr>
            </a:lvl1pPr>
          </a:lstStyle>
          <a:p>
            <a:pPr lvl="0"/>
            <a:r>
              <a:rPr lang="en-GB" dirty="0"/>
              <a:t>Source / Disclaimer / Annotations: </a:t>
            </a:r>
          </a:p>
        </p:txBody>
      </p:sp>
      <p:sp>
        <p:nvSpPr>
          <p:cNvPr id="9" name="Content Placeholder 3"/>
          <p:cNvSpPr>
            <a:spLocks noGrp="1"/>
          </p:cNvSpPr>
          <p:nvPr>
            <p:ph sz="half" idx="2" hasCustomPrompt="1"/>
          </p:nvPr>
        </p:nvSpPr>
        <p:spPr>
          <a:xfrm>
            <a:off x="245908" y="1702676"/>
            <a:ext cx="8649969" cy="4777324"/>
          </a:xfrm>
          <a:prstGeom prst="rect">
            <a:avLst/>
          </a:prstGeom>
          <a:noFill/>
          <a:ln w="9525">
            <a:noFill/>
            <a:miter lim="800000"/>
            <a:headEnd/>
            <a:tailEnd/>
          </a:ln>
        </p:spPr>
        <p:txBody>
          <a:bodyPr lIns="0" tIns="648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8"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rPr>
              <a:t>Main text</a:t>
            </a:r>
          </a:p>
        </p:txBody>
      </p:sp>
      <p:sp>
        <p:nvSpPr>
          <p:cNvPr id="11"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rPr>
              <a:t>Main text</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45908" y="1900800"/>
            <a:ext cx="8649969" cy="4583127"/>
          </a:xfrm>
          <a:prstGeom prst="rect">
            <a:avLst/>
          </a:prstGeom>
          <a:noFill/>
          <a:ln w="9525">
            <a:noFill/>
            <a:miter lim="800000"/>
            <a:headEnd/>
            <a:tailEnd/>
          </a:ln>
        </p:spPr>
        <p:txBody>
          <a:bodyPr lIns="0" tIns="108000" rIns="46800" bIns="64800"/>
          <a:lstStyle>
            <a:lvl1pPr marL="0" indent="0" algn="l" defTabSz="815780" rtl="0" fontAlgn="base">
              <a:lnSpc>
                <a:spcPct val="120000"/>
              </a:lnSpc>
              <a:spcBef>
                <a:spcPts val="200"/>
              </a:spcBef>
              <a:spcAft>
                <a:spcPts val="200"/>
              </a:spcAft>
              <a:buSzPct val="150000"/>
              <a:buFontTx/>
              <a:buNone/>
              <a:tabLst/>
              <a:defRPr lang="en-US" sz="1200" baseline="0" dirty="0" smtClean="0">
                <a:solidFill>
                  <a:schemeClr val="tx1"/>
                </a:solidFill>
                <a:latin typeface="+mn-lt"/>
                <a:ea typeface="MS PGothic" pitchFamily="34" charset="-128"/>
                <a:cs typeface="+mn-cs"/>
              </a:defRPr>
            </a:lvl1pPr>
            <a:lvl2pPr marL="179388" indent="-177800" algn="l" defTabSz="815780" rtl="0" fontAlgn="base">
              <a:lnSpc>
                <a:spcPct val="120000"/>
              </a:lnSpc>
              <a:spcBef>
                <a:spcPts val="200"/>
              </a:spcBef>
              <a:spcAft>
                <a:spcPts val="200"/>
              </a:spcAft>
              <a:buClr>
                <a:schemeClr val="accent1"/>
              </a:buClr>
              <a:buSzPct val="70000"/>
              <a:buFont typeface="Wingdings" pitchFamily="2" charset="2"/>
              <a:buChar char="n"/>
              <a:defRPr lang="en-US" sz="1200" dirty="0" smtClean="0">
                <a:solidFill>
                  <a:schemeClr val="tx1"/>
                </a:solidFill>
                <a:latin typeface="+mn-lt"/>
                <a:ea typeface="MS PGothic" pitchFamily="34" charset="-128"/>
                <a:cs typeface="+mn-cs"/>
              </a:defRPr>
            </a:lvl2pPr>
            <a:lvl3pPr marL="357188" indent="-177800" algn="l" defTabSz="815780" rtl="0" fontAlgn="base">
              <a:lnSpc>
                <a:spcPct val="120000"/>
              </a:lnSpc>
              <a:spcBef>
                <a:spcPts val="200"/>
              </a:spcBef>
              <a:spcAft>
                <a:spcPts val="200"/>
              </a:spcAft>
              <a:buClr>
                <a:schemeClr val="accent1"/>
              </a:buClr>
              <a:buSzPts val="1200"/>
              <a:buFont typeface="Arial" pitchFamily="34" charset="0"/>
              <a:buChar char="–"/>
              <a:defRPr lang="en-US" sz="1200" dirty="0" smtClean="0">
                <a:solidFill>
                  <a:schemeClr val="tx1"/>
                </a:solidFill>
                <a:latin typeface="+mn-lt"/>
                <a:ea typeface="MS PGothic" pitchFamily="34" charset="-128"/>
                <a:cs typeface="+mn-cs"/>
              </a:defRPr>
            </a:lvl3pPr>
            <a:lvl4pPr marL="536575" indent="-179388" algn="l" defTabSz="815780" rtl="0" fontAlgn="base">
              <a:lnSpc>
                <a:spcPct val="12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S PGothic" pitchFamily="34" charset="-128"/>
                <a:cs typeface="+mn-cs"/>
              </a:defRPr>
            </a:lvl4pPr>
            <a:lvl5pPr marL="715963" indent="-166688" algn="l" defTabSz="815780" rtl="0" fontAlgn="base">
              <a:lnSpc>
                <a:spcPct val="12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45908" y="1684068"/>
            <a:ext cx="8649969"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2"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3"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45907"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4635692" y="1900800"/>
            <a:ext cx="4256862" cy="4583127"/>
          </a:xfrm>
          <a:prstGeom prst="rect">
            <a:avLst/>
          </a:prstGeom>
          <a:noFill/>
          <a:ln w="9525">
            <a:noFill/>
            <a:miter lim="800000"/>
            <a:headEnd/>
            <a:tailEnd/>
          </a:ln>
        </p:spPr>
        <p:txBody>
          <a:bodyPr lIns="0" tIns="108000" rIns="46800" bIns="64800"/>
          <a:lstStyle>
            <a:lvl1pPr marL="0" indent="0" algn="l" defTabSz="815780" rtl="0" eaLnBrk="1" fontAlgn="base" hangingPunct="1">
              <a:lnSpc>
                <a:spcPct val="120000"/>
              </a:lnSpc>
              <a:spcBef>
                <a:spcPts val="200"/>
              </a:spcBef>
              <a:spcAft>
                <a:spcPts val="200"/>
              </a:spcAft>
              <a:buNone/>
              <a:defRPr lang="en-GB" sz="1000" baseline="0" dirty="0" smtClean="0">
                <a:solidFill>
                  <a:schemeClr val="tx1"/>
                </a:solidFill>
                <a:latin typeface="+mn-lt"/>
                <a:ea typeface="MS PGothic" pitchFamily="34" charset="-128"/>
                <a:cs typeface="+mn-cs"/>
              </a:defRPr>
            </a:lvl1pPr>
            <a:lvl2pPr marL="179388" indent="-177800" algn="l" defTabSz="815780" rtl="0" eaLnBrk="1" fontAlgn="base" hangingPunct="1">
              <a:lnSpc>
                <a:spcPct val="120000"/>
              </a:lnSpc>
              <a:spcBef>
                <a:spcPts val="200"/>
              </a:spcBef>
              <a:spcAft>
                <a:spcPts val="200"/>
              </a:spcAft>
              <a:buClr>
                <a:schemeClr val="accent1"/>
              </a:buClr>
              <a:buFont typeface="Wingdings"/>
              <a:buChar char="n"/>
              <a:defRPr lang="en-GB" sz="1000" baseline="0" dirty="0" smtClean="0">
                <a:solidFill>
                  <a:schemeClr val="tx1"/>
                </a:solidFill>
                <a:latin typeface="+mn-lt"/>
                <a:ea typeface="MS PGothic" pitchFamily="34" charset="-128"/>
                <a:cs typeface="+mn-cs"/>
              </a:defRPr>
            </a:lvl2pPr>
            <a:lvl3pPr marL="355600" indent="-176213"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3pPr>
            <a:lvl4pPr marL="547688" indent="-190500"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4pPr>
            <a:lvl5pPr marL="715963" indent="-166688" algn="l" defTabSz="815780" rtl="0" eaLnBrk="1" fontAlgn="base" hangingPunct="1">
              <a:lnSpc>
                <a:spcPct val="120000"/>
              </a:lnSpc>
              <a:spcBef>
                <a:spcPts val="200"/>
              </a:spcBef>
              <a:spcAft>
                <a:spcPts val="200"/>
              </a:spcAft>
              <a:buClr>
                <a:schemeClr val="accent1"/>
              </a:buClr>
              <a:buFont typeface="Symbol"/>
              <a:buChar char="-"/>
              <a:defRPr lang="en-GB" sz="1000" baseline="0" dirty="0" smtClean="0">
                <a:solidFill>
                  <a:schemeClr val="tx1"/>
                </a:solidFill>
                <a:latin typeface="+mn-lt"/>
                <a:ea typeface="MS PGothic" pitchFamily="34" charset="-128"/>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Subheader Placeholder"/>
          <p:cNvSpPr>
            <a:spLocks noGrp="1"/>
          </p:cNvSpPr>
          <p:nvPr>
            <p:ph type="body" sz="quarter" idx="14" hasCustomPrompt="1"/>
          </p:nvPr>
        </p:nvSpPr>
        <p:spPr>
          <a:xfrm>
            <a:off x="245908" y="6525344"/>
            <a:ext cx="7908923" cy="231856"/>
          </a:xfrm>
          <a:prstGeom prst="rect">
            <a:avLst/>
          </a:prstGeom>
        </p:spPr>
        <p:txBody>
          <a:bodyPr lIns="0" tIns="0" rIns="0" bIns="0" anchor="b" anchorCtr="0"/>
          <a:lstStyle>
            <a:lvl1pPr marL="228600" indent="-228600">
              <a:spcBef>
                <a:spcPts val="0"/>
              </a:spcBef>
              <a:spcAft>
                <a:spcPts val="0"/>
              </a:spcAft>
              <a:buClrTx/>
              <a:buFontTx/>
              <a:buNone/>
              <a:defRPr lang="en-GB" sz="700" i="1" baseline="0" dirty="0" smtClean="0">
                <a:solidFill>
                  <a:schemeClr val="tx1"/>
                </a:solidFill>
                <a:latin typeface="+mn-lt"/>
                <a:ea typeface="MS PGothic" pitchFamily="34" charset="-128"/>
                <a:cs typeface="Arial Unicode MS" pitchFamily="34" charset="-128"/>
              </a:defRPr>
            </a:lvl1pPr>
          </a:lstStyle>
          <a:p>
            <a:pPr marL="228600" lvl="0" indent="-228600" algn="l" defTabSz="957263" rtl="0" eaLnBrk="1" fontAlgn="base" hangingPunct="1">
              <a:lnSpc>
                <a:spcPct val="120000"/>
              </a:lnSpc>
              <a:spcBef>
                <a:spcPts val="0"/>
              </a:spcBef>
              <a:spcAft>
                <a:spcPts val="0"/>
              </a:spcAft>
              <a:buClrTx/>
              <a:buFontTx/>
              <a:buNone/>
            </a:pPr>
            <a:r>
              <a:rPr lang="en-GB" dirty="0"/>
              <a:t>Source / Disclaimer / Annotations: </a:t>
            </a:r>
          </a:p>
        </p:txBody>
      </p:sp>
      <p:sp>
        <p:nvSpPr>
          <p:cNvPr id="10" name="Slide Number Placeholder"/>
          <p:cNvSpPr>
            <a:spLocks noGrp="1"/>
          </p:cNvSpPr>
          <p:nvPr>
            <p:ph type="ftr" sz="quarter" idx="3"/>
          </p:nvPr>
        </p:nvSpPr>
        <p:spPr>
          <a:xfrm>
            <a:off x="8154831" y="6525344"/>
            <a:ext cx="734548" cy="230400"/>
          </a:xfrm>
          <a:prstGeom prst="rect">
            <a:avLst/>
          </a:prstGeom>
        </p:spPr>
        <p:txBody>
          <a:bodyPr lIns="0" tIns="0" rIns="18000" bIns="18000" anchor="ctr"/>
          <a:lstStyle>
            <a:lvl1pPr algn="ctr">
              <a:defRPr sz="1000">
                <a:solidFill>
                  <a:schemeClr val="accent2"/>
                </a:solidFill>
              </a:defRPr>
            </a:lvl1pPr>
          </a:lstStyle>
          <a:p>
            <a:pPr algn="r"/>
            <a:fld id="{F96A6800-FFF6-4ED7-8C1A-BE1D2596D2A3}" type="slidenum">
              <a:rPr lang="en-GB" smtClean="0"/>
              <a:pPr algn="r"/>
              <a:t>‹#›</a:t>
            </a:fld>
            <a:endParaRPr lang="en-GB" dirty="0"/>
          </a:p>
        </p:txBody>
      </p:sp>
      <p:sp>
        <p:nvSpPr>
          <p:cNvPr id="12" name="Text Placeholder 2"/>
          <p:cNvSpPr>
            <a:spLocks noGrp="1"/>
          </p:cNvSpPr>
          <p:nvPr>
            <p:ph type="body" idx="1" hasCustomPrompt="1"/>
          </p:nvPr>
        </p:nvSpPr>
        <p:spPr>
          <a:xfrm>
            <a:off x="245907"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4635714" y="1684068"/>
            <a:ext cx="4256862"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20000"/>
              </a:lnSpc>
              <a:spcBef>
                <a:spcPct val="0"/>
              </a:spcBef>
              <a:spcAft>
                <a:spcPct val="0"/>
              </a:spcAft>
              <a:buClr>
                <a:srgbClr val="CC3300"/>
              </a:buClr>
              <a:buNone/>
              <a:defRPr lang="en-US" sz="1200" b="1" kern="1200" baseline="0" dirty="0" smtClean="0">
                <a:ln>
                  <a:noFill/>
                </a:ln>
                <a:solidFill>
                  <a:schemeClr val="accent2"/>
                </a:solidFill>
                <a:latin typeface="Arial" charset="0"/>
                <a:ea typeface="MS PGothic" pitchFamily="34" charset="-128"/>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1" name="Slide Header Placeholder"/>
          <p:cNvSpPr txBox="1">
            <a:spLocks/>
          </p:cNvSpPr>
          <p:nvPr/>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
        <p:nvSpPr>
          <p:cNvPr id="15" name="Text Placeholder 11"/>
          <p:cNvSpPr>
            <a:spLocks noGrp="1"/>
          </p:cNvSpPr>
          <p:nvPr>
            <p:ph type="body" sz="quarter" idx="15" hasCustomPrompt="1"/>
          </p:nvPr>
        </p:nvSpPr>
        <p:spPr>
          <a:xfrm>
            <a:off x="245908" y="1051200"/>
            <a:ext cx="8649969" cy="576000"/>
          </a:xfrm>
          <a:prstGeom prst="rect">
            <a:avLst/>
          </a:prstGeom>
        </p:spPr>
        <p:txBody>
          <a:bodyPr lIns="0" tIns="0" rIns="0" bIns="0"/>
          <a:lstStyle>
            <a:lvl1pPr>
              <a:lnSpc>
                <a:spcPct val="112000"/>
              </a:lnSpc>
              <a:spcBef>
                <a:spcPts val="0"/>
              </a:spcBef>
              <a:spcAft>
                <a:spcPts val="0"/>
              </a:spcAft>
              <a:defRPr sz="1400" b="1" baseline="0">
                <a:latin typeface="+mj-lt"/>
                <a:ea typeface="MS PGothic" pitchFamily="34" charset="-128"/>
              </a:defRPr>
            </a:lvl1pPr>
          </a:lstStyle>
          <a:p>
            <a:pPr lvl="0"/>
            <a:r>
              <a:rPr lang="en-US" dirty="0"/>
              <a:t>Subheading text (optional)</a:t>
            </a:r>
            <a:br>
              <a:rPr lang="en-US" dirty="0"/>
            </a:br>
            <a:r>
              <a:rPr lang="en-US" dirty="0"/>
              <a:t>Subheading text (optional)</a:t>
            </a:r>
          </a:p>
        </p:txBody>
      </p:sp>
      <p:sp>
        <p:nvSpPr>
          <p:cNvPr id="16" name="Slide Header Placeholder"/>
          <p:cNvSpPr txBox="1">
            <a:spLocks/>
          </p:cNvSpPr>
          <p:nvPr userDrawn="1"/>
        </p:nvSpPr>
        <p:spPr>
          <a:xfrm>
            <a:off x="1897200" y="58138"/>
            <a:ext cx="5554800" cy="720000"/>
          </a:xfrm>
          <a:prstGeom prst="rect">
            <a:avLst/>
          </a:prstGeom>
        </p:spPr>
        <p:txBody>
          <a:bodyPr lIns="0" tIns="0" rIns="0" bIns="0" anchor="b" anchorCtr="0"/>
          <a:lstStyle>
            <a:lvl1pPr algn="l" defTabSz="957263" rtl="0" eaLnBrk="1" fontAlgn="base" hangingPunct="1">
              <a:lnSpc>
                <a:spcPct val="120000"/>
              </a:lnSpc>
              <a:spcBef>
                <a:spcPct val="0"/>
              </a:spcBef>
              <a:spcAft>
                <a:spcPct val="0"/>
              </a:spcAft>
              <a:defRPr lang="en-GB" sz="1800" b="1" baseline="0" dirty="0">
                <a:solidFill>
                  <a:schemeClr val="tx1"/>
                </a:solidFill>
                <a:latin typeface="+mj-lt"/>
                <a:ea typeface="MS PGothic" pitchFamily="34" charset="-128"/>
                <a:cs typeface="Arial Unicode MS" pitchFamily="34" charset="-128"/>
              </a:defRPr>
            </a:lvl1pPr>
          </a:lstStyle>
          <a:p>
            <a:pPr marL="0" marR="0" lvl="0" indent="0" algn="l" defTabSz="957263" rtl="0" eaLnBrk="1" fontAlgn="base" latinLnBrk="0" hangingPunct="1">
              <a:lnSpc>
                <a:spcPct val="120000"/>
              </a:lnSpc>
              <a:spcBef>
                <a:spcPct val="0"/>
              </a:spcBef>
              <a:spcAft>
                <a:spcPct val="0"/>
              </a:spcAft>
              <a:buClrTx/>
              <a:buSzTx/>
              <a:buFontTx/>
              <a:buNone/>
              <a:tabLst/>
              <a:defRPr/>
            </a:pPr>
            <a:r>
              <a:rPr kumimoji="0" lang="en-GB" sz="1800" b="1" i="0" u="none" strike="noStrike" kern="0" cap="none" spc="0" normalizeH="0" baseline="0" noProof="0">
                <a:ln>
                  <a:noFill/>
                </a:ln>
                <a:solidFill>
                  <a:schemeClr val="tx1"/>
                </a:solidFill>
                <a:effectLst/>
                <a:uLnTx/>
                <a:uFillTx/>
                <a:latin typeface="+mj-lt"/>
                <a:ea typeface="MS PGothic" pitchFamily="34" charset="-128"/>
                <a:cs typeface="Arial Unicode MS" pitchFamily="34" charset="-128"/>
              </a:rPr>
              <a:t>Main text</a:t>
            </a:r>
            <a:endParaRPr kumimoji="0" lang="en-GB" sz="1800" b="1" i="0" u="none" strike="noStrike" kern="0" cap="none" spc="0" normalizeH="0" baseline="0" noProof="0" dirty="0">
              <a:ln>
                <a:noFill/>
              </a:ln>
              <a:solidFill>
                <a:schemeClr val="tx1"/>
              </a:solidFill>
              <a:effectLst/>
              <a:uLnTx/>
              <a:uFillTx/>
              <a:latin typeface="+mj-lt"/>
              <a:ea typeface="MS PGothic" pitchFamily="34" charset="-128"/>
              <a:cs typeface="Arial Unicode MS" pitchFamily="34" charset="-128"/>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93"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Slide Number Placeholder"/>
          <p:cNvSpPr>
            <a:spLocks noGrp="1"/>
          </p:cNvSpPr>
          <p:nvPr>
            <p:ph type="ftr" sz="quarter" idx="3"/>
          </p:nvPr>
        </p:nvSpPr>
        <p:spPr>
          <a:xfrm>
            <a:off x="8154831" y="6580800"/>
            <a:ext cx="734548" cy="230400"/>
          </a:xfrm>
          <a:prstGeom prst="rect">
            <a:avLst/>
          </a:prstGeom>
        </p:spPr>
        <p:txBody>
          <a:bodyPr lIns="0" tIns="0" rIns="18000" bIns="18000" anchor="ctr"/>
          <a:lstStyle>
            <a:lvl1pPr algn="ctr">
              <a:defRPr sz="1000">
                <a:solidFill>
                  <a:schemeClr val="accent2"/>
                </a:solidFill>
              </a:defRPr>
            </a:lvl1pPr>
          </a:lstStyle>
          <a:p>
            <a:pPr algn="r"/>
            <a:fld id="{B1F92669-E9AC-495A-9485-4D654D029480}" type="slidenum">
              <a:rPr lang="en-GB" smtClean="0"/>
              <a:pPr algn="r"/>
              <a:t>‹#›</a:t>
            </a:fld>
            <a:endParaRPr lang="en-GB" dirty="0"/>
          </a:p>
        </p:txBody>
      </p:sp>
      <p:pic>
        <p:nvPicPr>
          <p:cNvPr id="177" name="Picture 176"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17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45"/>
          <p:cNvSpPr>
            <a:spLocks noChangeAspect="1"/>
          </p:cNvSpPr>
          <p:nvPr/>
        </p:nvSpPr>
        <p:spPr bwMode="auto">
          <a:xfrm>
            <a:off x="1522729" y="0"/>
            <a:ext cx="7626008" cy="842400"/>
          </a:xfrm>
          <a:custGeom>
            <a:avLst/>
            <a:gdLst/>
            <a:ahLst/>
            <a:cxnLst>
              <a:cxn ang="0">
                <a:pos x="0" y="85"/>
              </a:cxn>
              <a:cxn ang="0">
                <a:pos x="81" y="265"/>
              </a:cxn>
              <a:cxn ang="0">
                <a:pos x="2399" y="265"/>
              </a:cxn>
              <a:cxn ang="0">
                <a:pos x="2399" y="0"/>
              </a:cxn>
              <a:cxn ang="0">
                <a:pos x="37" y="0"/>
              </a:cxn>
              <a:cxn ang="0">
                <a:pos x="0" y="85"/>
              </a:cxn>
            </a:cxnLst>
            <a:rect l="0" t="0" r="r" b="b"/>
            <a:pathLst>
              <a:path w="2399" h="265">
                <a:moveTo>
                  <a:pt x="0" y="85"/>
                </a:moveTo>
                <a:cubicBezTo>
                  <a:pt x="27" y="145"/>
                  <a:pt x="54" y="205"/>
                  <a:pt x="81" y="265"/>
                </a:cubicBezTo>
                <a:cubicBezTo>
                  <a:pt x="2399" y="265"/>
                  <a:pt x="2399" y="265"/>
                  <a:pt x="2399" y="265"/>
                </a:cubicBezTo>
                <a:cubicBezTo>
                  <a:pt x="2399" y="0"/>
                  <a:pt x="2399" y="0"/>
                  <a:pt x="2399" y="0"/>
                </a:cubicBezTo>
                <a:cubicBezTo>
                  <a:pt x="37" y="0"/>
                  <a:pt x="37" y="0"/>
                  <a:pt x="37" y="0"/>
                </a:cubicBezTo>
                <a:cubicBezTo>
                  <a:pt x="25" y="28"/>
                  <a:pt x="12" y="57"/>
                  <a:pt x="0" y="85"/>
                </a:cubicBezTo>
                <a:close/>
              </a:path>
            </a:pathLst>
          </a:custGeom>
          <a:solidFill>
            <a:srgbClr val="C1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28" name="Picture 27" descr="NOMURA_A4_PMS_1797.emf"/>
          <p:cNvPicPr>
            <a:picLocks noChangeAspect="1"/>
          </p:cNvPicPr>
          <p:nvPr/>
        </p:nvPicPr>
        <p:blipFill>
          <a:blip r:embed="rId39" cstate="print"/>
          <a:stretch>
            <a:fillRect/>
          </a:stretch>
        </p:blipFill>
        <p:spPr bwMode="white">
          <a:xfrm>
            <a:off x="7599212" y="306904"/>
            <a:ext cx="1260000" cy="222805"/>
          </a:xfrm>
          <a:prstGeom prst="rect">
            <a:avLst/>
          </a:prstGeom>
        </p:spPr>
      </p:pic>
      <p:sp>
        <p:nvSpPr>
          <p:cNvPr id="29"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2"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Lst>
  <p:hf hdr="0" dt="0"/>
  <p:txStyles>
    <p:titleStyle>
      <a:lvl1pPr algn="l" defTabSz="957263" rtl="0" eaLnBrk="1" fontAlgn="base" hangingPunct="1">
        <a:spcBef>
          <a:spcPct val="0"/>
        </a:spcBef>
        <a:spcAft>
          <a:spcPct val="0"/>
        </a:spcAft>
        <a:defRPr sz="2400" b="1">
          <a:solidFill>
            <a:schemeClr val="tx1"/>
          </a:solidFill>
          <a:latin typeface="+mj-lt"/>
          <a:ea typeface="+mj-ea"/>
          <a:cs typeface="Arial Unicode MS" pitchFamily="34" charset="-128"/>
        </a:defRPr>
      </a:lvl1pPr>
      <a:lvl2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2pPr>
      <a:lvl3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3pPr>
      <a:lvl4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4pPr>
      <a:lvl5pPr algn="l" defTabSz="957263" rtl="0" eaLnBrk="1" fontAlgn="base" hangingPunct="1">
        <a:spcBef>
          <a:spcPct val="0"/>
        </a:spcBef>
        <a:spcAft>
          <a:spcPct val="0"/>
        </a:spcAft>
        <a:defRPr sz="2400" b="1">
          <a:solidFill>
            <a:schemeClr val="tx1"/>
          </a:solidFill>
          <a:latin typeface="Arial" charset="0"/>
          <a:ea typeface="Arial Unicode MS" pitchFamily="34" charset="-128"/>
          <a:cs typeface="Arial Unicode MS" pitchFamily="34" charset="-128"/>
        </a:defRPr>
      </a:lvl5pPr>
      <a:lvl6pPr marL="457200" algn="l" defTabSz="957263" rtl="0" eaLnBrk="1" fontAlgn="base" hangingPunct="1">
        <a:spcBef>
          <a:spcPct val="0"/>
        </a:spcBef>
        <a:spcAft>
          <a:spcPct val="0"/>
        </a:spcAft>
        <a:defRPr sz="2400" b="1">
          <a:solidFill>
            <a:schemeClr val="tx1"/>
          </a:solidFill>
          <a:latin typeface="Arial" charset="0"/>
        </a:defRPr>
      </a:lvl6pPr>
      <a:lvl7pPr marL="914400" algn="l" defTabSz="957263" rtl="0" eaLnBrk="1" fontAlgn="base" hangingPunct="1">
        <a:spcBef>
          <a:spcPct val="0"/>
        </a:spcBef>
        <a:spcAft>
          <a:spcPct val="0"/>
        </a:spcAft>
        <a:defRPr sz="2400" b="1">
          <a:solidFill>
            <a:schemeClr val="tx1"/>
          </a:solidFill>
          <a:latin typeface="Arial" charset="0"/>
        </a:defRPr>
      </a:lvl7pPr>
      <a:lvl8pPr marL="1371600" algn="l" defTabSz="957263" rtl="0" eaLnBrk="1" fontAlgn="base" hangingPunct="1">
        <a:spcBef>
          <a:spcPct val="0"/>
        </a:spcBef>
        <a:spcAft>
          <a:spcPct val="0"/>
        </a:spcAft>
        <a:defRPr sz="2400" b="1">
          <a:solidFill>
            <a:schemeClr val="tx1"/>
          </a:solidFill>
          <a:latin typeface="Arial" charset="0"/>
        </a:defRPr>
      </a:lvl8pPr>
      <a:lvl9pPr marL="1828800" algn="l" defTabSz="957263" rtl="0" eaLnBrk="1" fontAlgn="base" hangingPunct="1">
        <a:spcBef>
          <a:spcPct val="0"/>
        </a:spcBef>
        <a:spcAft>
          <a:spcPct val="0"/>
        </a:spcAft>
        <a:defRPr sz="2400" b="1">
          <a:solidFill>
            <a:schemeClr val="tx1"/>
          </a:solidFill>
          <a:latin typeface="Arial" charset="0"/>
        </a:defRPr>
      </a:lvl9pPr>
    </p:titleStyle>
    <p:bodyStyle>
      <a:lvl1pPr algn="l" defTabSz="957263" rtl="0" eaLnBrk="1" fontAlgn="base" hangingPunct="1">
        <a:spcBef>
          <a:spcPct val="45000"/>
        </a:spcBef>
        <a:spcAft>
          <a:spcPct val="45000"/>
        </a:spcAft>
        <a:buClr>
          <a:srgbClr val="CC3300"/>
        </a:buClr>
        <a:defRPr sz="1200">
          <a:solidFill>
            <a:schemeClr val="tx1"/>
          </a:solidFill>
          <a:latin typeface="+mn-lt"/>
          <a:ea typeface="+mn-ea"/>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3" Type="http://schemas.openxmlformats.org/officeDocument/2006/relationships/hyperlink" Target="https://papers.ssrn.com/sol3/papers.cfm?abstract_id=2719964" TargetMode="External"/><Relationship Id="rId2" Type="http://schemas.openxmlformats.org/officeDocument/2006/relationships/notesSlide" Target="../notesSlides/notesSlide47.xml"/><Relationship Id="rId1" Type="http://schemas.openxmlformats.org/officeDocument/2006/relationships/slideLayout" Target="../slideLayouts/slideLayout35.xml"/><Relationship Id="rId5" Type="http://schemas.openxmlformats.org/officeDocument/2006/relationships/hyperlink" Target="https://papers.ssrn.com/sol3/papers.cfm?abstract_id=1744101" TargetMode="External"/><Relationship Id="rId4" Type="http://schemas.openxmlformats.org/officeDocument/2006/relationships/hyperlink" Target="https://www.bis.org/bcbs/publ/d317.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hyperlink" Target="http://www.isda.org/" TargetMode="Externa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Settlement_risk" TargetMode="Externa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Estimation of Margin Period of Risk</a:t>
            </a:r>
          </a:p>
        </p:txBody>
      </p:sp>
      <p:sp>
        <p:nvSpPr>
          <p:cNvPr id="3" name="Text Placeholder 2"/>
          <p:cNvSpPr>
            <a:spLocks noGrp="1"/>
          </p:cNvSpPr>
          <p:nvPr>
            <p:ph type="body" sz="quarter" idx="13"/>
          </p:nvPr>
        </p:nvSpPr>
        <p:spPr/>
        <p:txBody>
          <a:bodyPr/>
          <a:lstStyle/>
          <a:p>
            <a:r>
              <a:rPr lang="en-US" b="1" i="1" dirty="0"/>
              <a:t>v0.60</a:t>
            </a:r>
            <a:r>
              <a:rPr lang="en-US" dirty="0"/>
              <a:t> 1 August 2018</a:t>
            </a:r>
          </a:p>
        </p:txBody>
      </p:sp>
      <p:sp>
        <p:nvSpPr>
          <p:cNvPr id="5" name="Title 4"/>
          <p:cNvSpPr>
            <a:spLocks noGrp="1"/>
          </p:cNvSpPr>
          <p:nvPr>
            <p:ph type="title"/>
          </p:nvPr>
        </p:nvSpPr>
        <p:spPr/>
        <p:txBody>
          <a:bodyPr/>
          <a:lstStyle/>
          <a:p>
            <a:r>
              <a:rPr lang="en-US" dirty="0"/>
              <a:t>Exposure Analytics</a:t>
            </a:r>
          </a:p>
        </p:txBody>
      </p:sp>
      <p:sp>
        <p:nvSpPr>
          <p:cNvPr id="6" name="Text Placeholder 5"/>
          <p:cNvSpPr>
            <a:spLocks noGrp="1"/>
          </p:cNvSpPr>
          <p:nvPr>
            <p:ph type="body" sz="quarter" idx="16"/>
          </p:nvPr>
        </p:nvSpPr>
        <p:spPr/>
        <p:txBody>
          <a:bodyPr/>
          <a:lstStyle/>
          <a:p>
            <a:r>
              <a:rPr lang="en-US" dirty="0"/>
              <a:t>GMIT</a:t>
            </a:r>
          </a:p>
          <a:p>
            <a:r>
              <a:rPr lang="en-US" dirty="0"/>
              <a:t>Intra-day Credit Risk Monitoring</a:t>
            </a:r>
          </a:p>
          <a:p>
            <a:r>
              <a:rPr lang="en-US" dirty="0"/>
              <a:t>New York</a:t>
            </a:r>
          </a:p>
        </p:txBody>
      </p:sp>
      <p:sp>
        <p:nvSpPr>
          <p:cNvPr id="7" name="Text Placeholder 6"/>
          <p:cNvSpPr>
            <a:spLocks noGrp="1"/>
          </p:cNvSpPr>
          <p:nvPr>
            <p:ph type="body" sz="quarter" idx="17"/>
          </p:nvPr>
        </p:nvSpPr>
        <p:spPr/>
        <p:txBody>
          <a:bodyPr/>
          <a:lstStyle/>
          <a:p>
            <a:r>
              <a:rPr lang="en-US" dirty="0"/>
              <a:t>Lakshmi Krishnamurthy</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2800" y="4953000"/>
            <a:ext cx="990600" cy="990600"/>
          </a:xfrm>
          <a:prstGeom prst="rect">
            <a:avLst/>
          </a:prstGeom>
        </p:spPr>
      </p:pic>
    </p:spTree>
    <p:extLst>
      <p:ext uri="{BB962C8B-B14F-4D97-AF65-F5344CB8AC3E}">
        <p14:creationId xmlns:p14="http://schemas.microsoft.com/office/powerpoint/2010/main" val="2279925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The Fundamentals of Variation Margin: Basic Definitions - 4</a:t>
                </a:r>
              </a:p>
              <a:p>
                <a:pPr>
                  <a:lnSpc>
                    <a:spcPct val="150000"/>
                  </a:lnSpc>
                </a:pPr>
                <a:endParaRPr lang="en-US" b="0" dirty="0"/>
              </a:p>
              <a:p>
                <a:pPr marL="285750" lvl="0" indent="-285750">
                  <a:lnSpc>
                    <a:spcPct val="150000"/>
                  </a:lnSpc>
                  <a:buFont typeface="Wingdings" panose="05000000000000000000" pitchFamily="2" charset="2"/>
                  <a:buChar char="v"/>
                </a:pPr>
                <a:r>
                  <a:rPr lang="en-US" u="sng" dirty="0"/>
                  <a:t>Incorporating Thresholds into Collateral Expressions</a:t>
                </a:r>
                <a:r>
                  <a:rPr lang="en-US" dirty="0"/>
                  <a:t>:</a:t>
                </a:r>
                <a:r>
                  <a:rPr lang="en-US" b="0" dirty="0">
                    <a:latin typeface="+mn-lt"/>
                  </a:rPr>
                  <a:t> Formally the effects of thresholds on the stipulated collateral may be written as</a:t>
                </a: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m:t>
                              </m:r>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h</m:t>
                                  </m:r>
                                </m:e>
                                <m:sub>
                                  <m:r>
                                    <a:rPr lang="en-US" b="0" i="1">
                                      <a:latin typeface="Cambria Math"/>
                                    </a:rPr>
                                    <m:t>𝐷</m:t>
                                  </m:r>
                                </m:sub>
                              </m:sSub>
                            </m:e>
                          </m:d>
                        </m:e>
                        <m:sup>
                          <m:r>
                            <a:rPr lang="en-US" b="0" i="1">
                              <a:latin typeface="Cambria Math"/>
                            </a:rPr>
                            <m:t>+</m:t>
                          </m:r>
                        </m:sup>
                      </m:sSup>
                    </m:oMath>
                  </m:oMathPara>
                </a14:m>
                <a:endParaRPr lang="en-US" b="0" dirty="0">
                  <a:latin typeface="+mn-lt"/>
                </a:endParaRP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𝐶</m:t>
                          </m:r>
                        </m:sub>
                      </m:sSub>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h</m:t>
                                  </m:r>
                                </m:e>
                                <m:sub>
                                  <m:r>
                                    <a:rPr lang="en-US" b="0" i="1">
                                      <a:latin typeface="Cambria Math"/>
                                    </a:rPr>
                                    <m:t>𝐶</m:t>
                                  </m:r>
                                </m:sub>
                              </m:sSub>
                            </m:e>
                          </m:d>
                        </m:e>
                        <m:sup>
                          <m:r>
                            <a:rPr lang="en-US" b="0" i="1">
                              <a:latin typeface="Cambria Math"/>
                            </a:rPr>
                            <m:t>+</m:t>
                          </m:r>
                        </m:sup>
                      </m:sSup>
                    </m:oMath>
                  </m:oMathPara>
                </a14:m>
                <a:endParaRPr lang="en-US" b="0" dirty="0">
                  <a:latin typeface="+mn-lt"/>
                </a:endParaRPr>
              </a:p>
              <a:p>
                <a:pPr>
                  <a:lnSpc>
                    <a:spcPct val="150000"/>
                  </a:lnSpc>
                </a:pPr>
                <a:r>
                  <a:rPr lang="en-US" b="0" dirty="0">
                    <a:latin typeface="+mn-lt"/>
                  </a:rPr>
                  <a:t> </a:t>
                </a:r>
              </a:p>
              <a:p>
                <a:pPr marL="246062" lvl="2" indent="0">
                  <a:lnSpc>
                    <a:spcPct val="150000"/>
                  </a:lnSpc>
                  <a:buNone/>
                </a:pPr>
                <a:r>
                  <a:rPr lang="en-US" b="0" dirty="0">
                    <a:latin typeface="+mn-lt"/>
                  </a:rPr>
                  <a:t>with the net stipulated credit support amount assigned to </a:t>
                </a:r>
                <a14:m>
                  <m:oMath xmlns:m="http://schemas.openxmlformats.org/officeDocument/2006/math">
                    <m:r>
                      <a:rPr lang="en-US" b="0" i="1">
                        <a:latin typeface="Cambria Math"/>
                      </a:rPr>
                      <m:t>𝐷</m:t>
                    </m:r>
                  </m:oMath>
                </a14:m>
                <a:r>
                  <a:rPr lang="en-US" b="0" dirty="0">
                    <a:latin typeface="+mn-lt"/>
                  </a:rPr>
                  <a:t> being</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𝑐</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𝐶</m:t>
                          </m:r>
                        </m:sub>
                      </m:sSub>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e>
                      </m:d>
                    </m:oMath>
                  </m:oMathPara>
                </a14:m>
                <a:endParaRPr lang="en-US" b="0" dirty="0">
                  <a:latin typeface="+mn-lt"/>
                </a:endParaRPr>
              </a:p>
              <a:p>
                <a:pPr marL="246062" lvl="2" indent="0">
                  <a:lnSpc>
                    <a:spcPct val="150000"/>
                  </a:lnSpc>
                  <a:buNone/>
                </a:pPr>
                <a:r>
                  <a:rPr lang="en-US" b="0" dirty="0">
                    <a:latin typeface="+mn-lt"/>
                  </a:rPr>
                  <a:t>as before.</a:t>
                </a:r>
              </a:p>
              <a:p>
                <a:pPr lvl="2">
                  <a:lnSpc>
                    <a:spcPct val="150000"/>
                  </a:lnSpc>
                  <a:buFont typeface="Wingdings" panose="05000000000000000000" pitchFamily="2" charset="2"/>
                  <a:buChar char="q"/>
                </a:pPr>
                <a:r>
                  <a:rPr lang="en-US" b="0" dirty="0">
                    <a:latin typeface="+mn-lt"/>
                  </a:rPr>
                  <a:t>The actual availability of this amount is then subject to the path dependent effects on collateral by MTA and rounding, of which the former has significant effect only for zero or very small thresholds, and the latter is usually negligible.</a:t>
                </a:r>
              </a:p>
              <a:p>
                <a:pPr lvl="2">
                  <a:lnSpc>
                    <a:spcPct val="150000"/>
                  </a:lnSpc>
                  <a:buFont typeface="Wingdings" panose="05000000000000000000" pitchFamily="2" charset="2"/>
                  <a:buChar char="q"/>
                </a:pPr>
                <a:r>
                  <a:rPr lang="en-US" b="0" dirty="0">
                    <a:latin typeface="+mn-lt"/>
                  </a:rPr>
                  <a:t>Both have been omitted in the equation above.</a:t>
                </a:r>
              </a:p>
              <a:p>
                <a:endParaRPr lang="en-US" sz="120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1066800"/>
                <a:ext cx="8153400" cy="5562600"/>
              </a:xfrm>
              <a:blipFill rotWithShape="1">
                <a:blip r:embed="rId2"/>
                <a:stretch>
                  <a:fillRect l="-1196" r="-299"/>
                </a:stretch>
              </a:blipFill>
            </p:spPr>
            <p:txBody>
              <a:bodyPr/>
              <a:lstStyle/>
              <a:p>
                <a:r>
                  <a:rPr lang="en-US">
                    <a:noFill/>
                  </a:rPr>
                  <a:t> </a:t>
                </a:r>
              </a:p>
            </p:txBody>
          </p:sp>
        </mc:Fallback>
      </mc:AlternateContent>
    </p:spTree>
    <p:extLst>
      <p:ext uri="{BB962C8B-B14F-4D97-AF65-F5344CB8AC3E}">
        <p14:creationId xmlns:p14="http://schemas.microsoft.com/office/powerpoint/2010/main" val="32785038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91200"/>
          </a:xfrm>
        </p:spPr>
        <p:txBody>
          <a:bodyPr/>
          <a:lstStyle/>
          <a:p>
            <a:pPr algn="ctr">
              <a:lnSpc>
                <a:spcPct val="150000"/>
              </a:lnSpc>
            </a:pPr>
            <a:r>
              <a:rPr lang="en-US" sz="1600" dirty="0"/>
              <a:t>Brownian Bridge Method - 5</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Rational behind Brownian Bridge Methodology</a:t>
            </a:r>
            <a:r>
              <a:rPr lang="en-US" dirty="0"/>
              <a:t>:</a:t>
            </a:r>
            <a:r>
              <a:rPr lang="en-US" b="0" dirty="0">
                <a:latin typeface="+mn-lt"/>
              </a:rPr>
              <a:t> In a nutshell, the algorithm above uses a Brownian bridge process to interpolate portfolio values from a coarse grid in a manner that ensures that intermediate trade flow events are handled accurately.</a:t>
            </a:r>
          </a:p>
          <a:p>
            <a:pPr marL="530225" lvl="1" indent="-285750">
              <a:lnSpc>
                <a:spcPct val="150000"/>
              </a:lnSpc>
              <a:buFont typeface="Wingdings" panose="05000000000000000000" pitchFamily="2" charset="2"/>
              <a:buChar char="q"/>
            </a:pPr>
            <a:r>
              <a:rPr lang="en-US" b="0" dirty="0">
                <a:latin typeface="+mn-lt"/>
              </a:rPr>
              <a:t>The algorithm produces paths of portfolio values and trade flows in a daily time grid, wherefore exposure can be calculated as described earlier with daily resolution and overlapping MPoR’s.</a:t>
            </a:r>
          </a:p>
          <a:p>
            <a:pPr marL="530225" lvl="1" indent="-285750">
              <a:lnSpc>
                <a:spcPct val="150000"/>
              </a:lnSpc>
              <a:buFont typeface="Wingdings" panose="05000000000000000000" pitchFamily="2" charset="2"/>
              <a:buChar char="q"/>
            </a:pPr>
            <a:r>
              <a:rPr lang="en-US" b="0" dirty="0">
                <a:latin typeface="+mn-lt"/>
              </a:rPr>
              <a:t>Furthermore, daily sampling allows for further refinements of the proposed model by consistently incorporating thresholds, minimum transfer amount, and rounding.</a:t>
            </a:r>
          </a:p>
          <a:p>
            <a:pPr marL="285750" lvl="0" indent="-285750">
              <a:lnSpc>
                <a:spcPct val="150000"/>
              </a:lnSpc>
              <a:buFont typeface="Wingdings" panose="05000000000000000000" pitchFamily="2" charset="2"/>
              <a:buChar char="v"/>
            </a:pPr>
            <a:r>
              <a:rPr lang="en-US" u="sng" dirty="0"/>
              <a:t>Brownian Bridge Portfolio Weiner Increment</a:t>
            </a:r>
            <a:r>
              <a:rPr lang="en-US" dirty="0"/>
              <a:t>:</a:t>
            </a:r>
            <a:r>
              <a:rPr lang="en-US" b="0" dirty="0">
                <a:latin typeface="+mn-lt"/>
              </a:rPr>
              <a:t> A key assumption made by the Brownian Bridge algorithm is that the portfolio value process within the interpolation interval is a combination of an approximately normal </a:t>
            </a:r>
            <a:r>
              <a:rPr lang="en-US" b="0" i="1" dirty="0">
                <a:latin typeface="+mn-lt"/>
              </a:rPr>
              <a:t>diffusion</a:t>
            </a:r>
            <a:r>
              <a:rPr lang="en-US" b="0" dirty="0">
                <a:latin typeface="+mn-lt"/>
              </a:rPr>
              <a:t> overlaid by trade flows.</a:t>
            </a:r>
          </a:p>
          <a:p>
            <a:pPr marL="530225" lvl="1" indent="-285750">
              <a:lnSpc>
                <a:spcPct val="150000"/>
              </a:lnSpc>
              <a:buFont typeface="Wingdings" panose="05000000000000000000" pitchFamily="2" charset="2"/>
              <a:buChar char="q"/>
            </a:pPr>
            <a:r>
              <a:rPr lang="en-US" b="0" dirty="0">
                <a:latin typeface="+mn-lt"/>
              </a:rPr>
              <a:t>For Weiner process models without risk factor jumps, this approximation is accurate in the limit of infinitesimal interpolation interval, and is often a satisfactory approximation for monthly or even quarterly interpolation steps.</a:t>
            </a:r>
          </a:p>
          <a:p>
            <a:endParaRPr lang="en-US" b="0" dirty="0">
              <a:latin typeface="+mn-lt"/>
            </a:endParaRPr>
          </a:p>
        </p:txBody>
      </p:sp>
    </p:spTree>
    <p:extLst>
      <p:ext uri="{BB962C8B-B14F-4D97-AF65-F5344CB8AC3E}">
        <p14:creationId xmlns:p14="http://schemas.microsoft.com/office/powerpoint/2010/main" val="17221012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91200"/>
          </a:xfrm>
        </p:spPr>
        <p:txBody>
          <a:bodyPr/>
          <a:lstStyle/>
          <a:p>
            <a:pPr algn="ctr">
              <a:lnSpc>
                <a:spcPct val="150000"/>
              </a:lnSpc>
            </a:pPr>
            <a:r>
              <a:rPr lang="en-US" sz="1600" dirty="0"/>
              <a:t>Brownian Bridge Method - 6</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Brownian Bridge Approximation Error #1</a:t>
            </a:r>
            <a:r>
              <a:rPr lang="en-US" dirty="0"/>
              <a:t>:</a:t>
            </a:r>
            <a:r>
              <a:rPr lang="en-US" b="0" dirty="0">
                <a:latin typeface="+mn-lt"/>
              </a:rPr>
              <a:t> Nevertheless, the presence of trade flows that depend on the values of the risk factors between the end points introduces two types of errors.</a:t>
            </a:r>
          </a:p>
          <a:p>
            <a:pPr marL="530225" lvl="1" indent="-285750">
              <a:lnSpc>
                <a:spcPct val="150000"/>
              </a:lnSpc>
              <a:buFont typeface="Wingdings" panose="05000000000000000000" pitchFamily="2" charset="2"/>
              <a:buChar char="q"/>
            </a:pPr>
            <a:r>
              <a:rPr lang="en-US" b="0" dirty="0">
                <a:latin typeface="+mn-lt"/>
              </a:rPr>
              <a:t>Suppose that there is a trade flow at an end point that depends on the risk factor value at the date when it is paid.</a:t>
            </a:r>
          </a:p>
          <a:p>
            <a:pPr marL="530225" lvl="1" indent="-285750">
              <a:lnSpc>
                <a:spcPct val="150000"/>
              </a:lnSpc>
              <a:buFont typeface="Wingdings" panose="05000000000000000000" pitchFamily="2" charset="2"/>
              <a:buChar char="q"/>
            </a:pPr>
            <a:r>
              <a:rPr lang="en-US" b="0" dirty="0">
                <a:latin typeface="+mn-lt"/>
              </a:rPr>
              <a:t>The independence of the Brownian Bridge process from the risk factor processes that drive that trade flow would result in an error in the expected exposure profile around the trade flow date.</a:t>
            </a:r>
          </a:p>
          <a:p>
            <a:pPr marL="530225" lvl="1" indent="-285750">
              <a:lnSpc>
                <a:spcPct val="150000"/>
              </a:lnSpc>
              <a:buFont typeface="Wingdings" panose="05000000000000000000" pitchFamily="2" charset="2"/>
              <a:buChar char="q"/>
            </a:pPr>
            <a:r>
              <a:rPr lang="en-US" b="0" dirty="0">
                <a:latin typeface="+mn-lt"/>
              </a:rPr>
              <a:t>This error is largest for trade flows in the middle of the interpolation interval and disappears for trade flows near the ends of the interval.</a:t>
            </a:r>
          </a:p>
          <a:p>
            <a:endParaRPr lang="en-US" b="0" dirty="0">
              <a:latin typeface="+mn-lt"/>
            </a:endParaRPr>
          </a:p>
        </p:txBody>
      </p:sp>
    </p:spTree>
    <p:extLst>
      <p:ext uri="{BB962C8B-B14F-4D97-AF65-F5344CB8AC3E}">
        <p14:creationId xmlns:p14="http://schemas.microsoft.com/office/powerpoint/2010/main" val="13925593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14400"/>
            <a:ext cx="8153400" cy="5867400"/>
          </a:xfrm>
        </p:spPr>
        <p:txBody>
          <a:bodyPr/>
          <a:lstStyle/>
          <a:p>
            <a:pPr algn="ctr">
              <a:lnSpc>
                <a:spcPct val="150000"/>
              </a:lnSpc>
            </a:pPr>
            <a:r>
              <a:rPr lang="en-US" sz="1600" dirty="0"/>
              <a:t>Brownian Bridge Method - 7</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Brownian Bridge Approximation Error #2</a:t>
            </a:r>
            <a:r>
              <a:rPr lang="en-US" dirty="0"/>
              <a:t>:</a:t>
            </a:r>
            <a:r>
              <a:rPr lang="en-US" b="0" dirty="0">
                <a:latin typeface="+mn-lt"/>
              </a:rPr>
              <a:t> Suppose that there is a trade flow that occurs at the end point of an interpolation interval, but whose values depend entirely on the realization of the risk factor within the interpolation interval.</a:t>
            </a:r>
          </a:p>
          <a:p>
            <a:pPr marL="530225" lvl="1" indent="-285750">
              <a:lnSpc>
                <a:spcPct val="150000"/>
              </a:lnSpc>
              <a:buFont typeface="Wingdings" panose="05000000000000000000" pitchFamily="2" charset="2"/>
              <a:buChar char="q"/>
            </a:pPr>
            <a:r>
              <a:rPr lang="en-US" b="0" dirty="0">
                <a:latin typeface="+mn-lt"/>
              </a:rPr>
              <a:t>A typical example would be a vanilla interest rate swap where the floating leg payment being paid at the end of the interpolation interval depends on the interest rate on a date within the interval.</a:t>
            </a:r>
          </a:p>
          <a:p>
            <a:pPr marL="530225" lvl="1" indent="-285750">
              <a:lnSpc>
                <a:spcPct val="150000"/>
              </a:lnSpc>
              <a:buFont typeface="Wingdings" panose="05000000000000000000" pitchFamily="2" charset="2"/>
              <a:buChar char="q"/>
            </a:pPr>
            <a:r>
              <a:rPr lang="en-US" b="0" dirty="0">
                <a:latin typeface="+mn-lt"/>
              </a:rPr>
              <a:t>Even in the absence of a trade flow within the interpolation interval, the volatility of the swap value drops at the floating rate fixing date as some of the uncertainty is resolved.</a:t>
            </a:r>
          </a:p>
          <a:p>
            <a:pPr marL="530225" lvl="1" indent="-285750">
              <a:lnSpc>
                <a:spcPct val="150000"/>
              </a:lnSpc>
              <a:buFont typeface="Wingdings" panose="05000000000000000000" pitchFamily="2" charset="2"/>
              <a:buChar char="q"/>
            </a:pPr>
            <a:r>
              <a:rPr lang="en-US" b="0" dirty="0">
                <a:latin typeface="+mn-lt"/>
              </a:rPr>
              <a:t>Thus the </a:t>
            </a:r>
            <a:r>
              <a:rPr lang="en-US" b="0" i="1" dirty="0">
                <a:latin typeface="+mn-lt"/>
              </a:rPr>
              <a:t>true</a:t>
            </a:r>
            <a:r>
              <a:rPr lang="en-US" b="0" dirty="0">
                <a:latin typeface="+mn-lt"/>
              </a:rPr>
              <a:t> swap value process has two volatility values; a higher value before the rate fixing date and a lower value after the rate fixing date.</a:t>
            </a:r>
          </a:p>
          <a:p>
            <a:pPr marL="530225" lvl="1" indent="-285750">
              <a:lnSpc>
                <a:spcPct val="150000"/>
              </a:lnSpc>
              <a:buFont typeface="Wingdings" panose="05000000000000000000" pitchFamily="2" charset="2"/>
              <a:buChar char="q"/>
            </a:pPr>
            <a:r>
              <a:rPr lang="en-US" b="0" dirty="0">
                <a:latin typeface="+mn-lt"/>
              </a:rPr>
              <a:t>In contrast the approximation algorithm assumes a single value of volatility obtained via kernel regression between the end points.</a:t>
            </a:r>
          </a:p>
          <a:p>
            <a:pPr marL="530225" lvl="1" indent="-285750">
              <a:lnSpc>
                <a:spcPct val="150000"/>
              </a:lnSpc>
              <a:buFont typeface="Wingdings" panose="05000000000000000000" pitchFamily="2" charset="2"/>
              <a:buChar char="q"/>
            </a:pPr>
            <a:r>
              <a:rPr lang="en-US" b="0" dirty="0">
                <a:latin typeface="+mn-lt"/>
              </a:rPr>
              <a:t>Similar to the de-correlation error discussed above, the error resulting from this volatility mismatch is largest for fixing dates in the middle of the interpolation interval and disappears for fixing dates near the end points.</a:t>
            </a:r>
          </a:p>
        </p:txBody>
      </p:sp>
    </p:spTree>
    <p:extLst>
      <p:ext uri="{BB962C8B-B14F-4D97-AF65-F5344CB8AC3E}">
        <p14:creationId xmlns:p14="http://schemas.microsoft.com/office/powerpoint/2010/main" val="12443478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14400"/>
            <a:ext cx="8153400" cy="5867400"/>
          </a:xfrm>
        </p:spPr>
        <p:txBody>
          <a:bodyPr/>
          <a:lstStyle/>
          <a:p>
            <a:pPr algn="ctr">
              <a:lnSpc>
                <a:spcPct val="150000"/>
              </a:lnSpc>
            </a:pPr>
            <a:r>
              <a:rPr lang="en-US" sz="1600" dirty="0"/>
              <a:t>Brownian Bridge Method - 8</a:t>
            </a:r>
          </a:p>
          <a:p>
            <a:pPr lvl="0">
              <a:lnSpc>
                <a:spcPct val="150000"/>
              </a:lnSpc>
            </a:pPr>
            <a:endParaRPr lang="en-US" b="0" dirty="0">
              <a:latin typeface="+mn-lt"/>
            </a:endParaRPr>
          </a:p>
          <a:p>
            <a:pPr marL="285750" indent="-285750">
              <a:lnSpc>
                <a:spcPct val="150000"/>
              </a:lnSpc>
              <a:buFont typeface="Wingdings" panose="05000000000000000000" pitchFamily="2" charset="2"/>
              <a:buChar char="v"/>
            </a:pPr>
            <a:r>
              <a:rPr lang="en-US" u="sng" dirty="0"/>
              <a:t>Trade Flow at Mid-Interval</a:t>
            </a:r>
            <a:r>
              <a:rPr lang="en-US" dirty="0"/>
              <a:t>:</a:t>
            </a:r>
            <a:r>
              <a:rPr lang="en-US" b="0" dirty="0">
                <a:latin typeface="+mn-lt"/>
              </a:rPr>
              <a:t> To illustrate the two errors above, Andersen, Pykhtin, and Sokol (2017) compute the expected exposure profile for a one year interest rate swap when a monthly grid for full valuation is situated so that the payments/fixing dates sit roughly in the middle of the interpolation interval, thus maximizing the error of the Brownian Bridge algorithm.</a:t>
            </a:r>
          </a:p>
          <a:p>
            <a:pPr marL="285750" lvl="0" indent="-285750">
              <a:lnSpc>
                <a:spcPct val="150000"/>
              </a:lnSpc>
              <a:buFont typeface="Wingdings" panose="05000000000000000000" pitchFamily="2" charset="2"/>
              <a:buChar char="v"/>
            </a:pPr>
            <a:r>
              <a:rPr lang="en-US" u="sng" dirty="0"/>
              <a:t>Unbiased Nature of the Error</a:t>
            </a:r>
            <a:r>
              <a:rPr lang="en-US" dirty="0"/>
              <a:t>:</a:t>
            </a:r>
            <a:r>
              <a:rPr lang="en-US" b="0" dirty="0"/>
              <a:t> While there are, as expected, some error around the trade flow dates, they are acceptable in magnitude and overall unbiased, in the sense that the over-estimation of the exposure is about as frequent as the under-estimation of the exposure.</a:t>
            </a:r>
          </a:p>
          <a:p>
            <a:pPr marL="530225" lvl="1" indent="-285750">
              <a:lnSpc>
                <a:spcPct val="150000"/>
              </a:lnSpc>
              <a:buFont typeface="Wingdings" panose="05000000000000000000" pitchFamily="2" charset="2"/>
              <a:buChar char="q"/>
            </a:pPr>
            <a:r>
              <a:rPr lang="en-US" b="0" dirty="0"/>
              <a:t>For, say, CVA purposes, the Brownian Bridge results would therefore be quite accurate.</a:t>
            </a:r>
          </a:p>
          <a:p>
            <a:pPr marL="285750" lvl="0" indent="-285750">
              <a:lnSpc>
                <a:spcPct val="150000"/>
              </a:lnSpc>
              <a:buFont typeface="Wingdings" panose="05000000000000000000" pitchFamily="2" charset="2"/>
              <a:buChar char="v"/>
            </a:pPr>
            <a:r>
              <a:rPr lang="en-US" u="sng" dirty="0"/>
              <a:t>Trade Flows at Interval End</a:t>
            </a:r>
            <a:r>
              <a:rPr lang="en-US" dirty="0"/>
              <a:t>:</a:t>
            </a:r>
            <a:r>
              <a:rPr lang="en-US" b="0" dirty="0"/>
              <a:t> Andersen, Pykhtin, and Sokol (2017) also compute the expected exposure profiles when the monthly valuation points are aligned with the rate fixing/payment dates.</a:t>
            </a:r>
          </a:p>
          <a:p>
            <a:pPr marL="530225" lvl="1" indent="-285750">
              <a:lnSpc>
                <a:spcPct val="150000"/>
              </a:lnSpc>
              <a:buFont typeface="Wingdings" panose="05000000000000000000" pitchFamily="2" charset="2"/>
              <a:buChar char="q"/>
            </a:pPr>
            <a:r>
              <a:rPr lang="en-US" b="0" dirty="0"/>
              <a:t>In this case, Brownian Bridge approximation is nearly exact.</a:t>
            </a:r>
          </a:p>
          <a:p>
            <a:pPr marL="285750" lvl="0" indent="-285750">
              <a:lnSpc>
                <a:spcPct val="150000"/>
              </a:lnSpc>
              <a:buFont typeface="Wingdings" panose="05000000000000000000" pitchFamily="2" charset="2"/>
              <a:buChar char="v"/>
            </a:pPr>
            <a:r>
              <a:rPr lang="en-US" u="sng" dirty="0"/>
              <a:t>Choice of Valuation Grid Location</a:t>
            </a:r>
            <a:r>
              <a:rPr lang="en-US" dirty="0"/>
              <a:t>:</a:t>
            </a:r>
            <a:r>
              <a:rPr lang="en-US" b="0" dirty="0"/>
              <a:t> Of course, in practice such alignment is only possible for a single trade or a small netting set, and not for large portfolios where trade flows will occur daily.</a:t>
            </a:r>
          </a:p>
          <a:p>
            <a:pPr marL="530225" lvl="1" indent="-285750">
              <a:lnSpc>
                <a:spcPct val="150000"/>
              </a:lnSpc>
              <a:buFont typeface="Wingdings" panose="05000000000000000000" pitchFamily="2" charset="2"/>
              <a:buChar char="q"/>
            </a:pPr>
            <a:r>
              <a:rPr lang="en-US" b="0" dirty="0"/>
              <a:t>Yet, even for large netting sets the calculation accuracy will improve if the interpolation pillars are aligned with the largest trade flows (e.g., principal exchange dates for the largest notional amounts).</a:t>
            </a:r>
          </a:p>
          <a:p>
            <a:pPr marL="530225" lvl="1" indent="-285750">
              <a:lnSpc>
                <a:spcPct val="150000"/>
              </a:lnSpc>
              <a:buFont typeface="Wingdings" panose="05000000000000000000" pitchFamily="2" charset="2"/>
              <a:buChar char="q"/>
            </a:pPr>
            <a:r>
              <a:rPr lang="en-US" b="0" dirty="0"/>
              <a:t>In practice, errors can be typically expected to be somewhere between the two extremes discussed above.</a:t>
            </a:r>
          </a:p>
        </p:txBody>
      </p:sp>
    </p:spTree>
    <p:extLst>
      <p:ext uri="{BB962C8B-B14F-4D97-AF65-F5344CB8AC3E}">
        <p14:creationId xmlns:p14="http://schemas.microsoft.com/office/powerpoint/2010/main" val="27007235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14400"/>
            <a:ext cx="8153400" cy="5867400"/>
          </a:xfrm>
        </p:spPr>
        <p:txBody>
          <a:bodyPr/>
          <a:lstStyle/>
          <a:p>
            <a:pPr algn="ctr">
              <a:lnSpc>
                <a:spcPct val="150000"/>
              </a:lnSpc>
            </a:pPr>
            <a:r>
              <a:rPr lang="en-US" sz="1600" dirty="0"/>
              <a:t>Brownian Bridge Method - 9</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Performance Gains from Brownian Bridge</a:t>
            </a:r>
            <a:r>
              <a:rPr lang="en-US" dirty="0"/>
              <a:t>:</a:t>
            </a:r>
            <a:r>
              <a:rPr lang="en-US" b="0" dirty="0"/>
              <a:t> While the exact speed up provided by the Brownian Bridge method depends on the implementation, for most portfolios the overhead of building the Brownian Bridge at a daily resolution is negligible compared to computing the exposure on the model’s coarse grid.</a:t>
            </a:r>
          </a:p>
          <a:p>
            <a:pPr marL="285750" indent="-285750">
              <a:lnSpc>
                <a:spcPct val="150000"/>
              </a:lnSpc>
              <a:buFont typeface="Wingdings" panose="05000000000000000000" pitchFamily="2" charset="2"/>
              <a:buChar char="v"/>
            </a:pPr>
            <a:r>
              <a:rPr lang="en-US" u="sng" dirty="0"/>
              <a:t>Comparison with Coarse Grid Lookback</a:t>
            </a:r>
            <a:r>
              <a:rPr lang="en-US" dirty="0"/>
              <a:t>:</a:t>
            </a:r>
            <a:r>
              <a:rPr lang="en-US" b="0" dirty="0"/>
              <a:t> In this case, the computational effort of the daily Brownian Bridge method is about half the computational effort of the Coarse Grid Lookback method, as the former does not require adding a </a:t>
            </a:r>
            <a:r>
              <a:rPr lang="en-US" b="0" i="1" dirty="0"/>
              <a:t>lookback</a:t>
            </a:r>
            <a:r>
              <a:rPr lang="en-US" b="0" dirty="0"/>
              <a:t> point to each of the primary coarse grids.</a:t>
            </a:r>
          </a:p>
          <a:p>
            <a:pPr marL="530225" lvl="1" indent="-285750">
              <a:lnSpc>
                <a:spcPct val="150000"/>
              </a:lnSpc>
              <a:buFont typeface="Wingdings" panose="05000000000000000000" pitchFamily="2" charset="2"/>
              <a:buChar char="q"/>
            </a:pPr>
            <a:r>
              <a:rPr lang="en-US" b="0" dirty="0"/>
              <a:t>Thus the Brownian Bridge is both faster and significantly more accurate than the Standard Coarse Grid Lookback method.</a:t>
            </a:r>
          </a:p>
          <a:p>
            <a:endParaRPr lang="en-US" b="0" dirty="0"/>
          </a:p>
        </p:txBody>
      </p:sp>
    </p:spTree>
    <p:extLst>
      <p:ext uri="{BB962C8B-B14F-4D97-AF65-F5344CB8AC3E}">
        <p14:creationId xmlns:p14="http://schemas.microsoft.com/office/powerpoint/2010/main" val="30242810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14400"/>
            <a:ext cx="8153400" cy="5867400"/>
          </a:xfrm>
        </p:spPr>
        <p:txBody>
          <a:bodyPr/>
          <a:lstStyle/>
          <a:p>
            <a:pPr algn="ctr">
              <a:lnSpc>
                <a:spcPct val="150000"/>
              </a:lnSpc>
            </a:pPr>
            <a:r>
              <a:rPr lang="en-US" sz="1600" dirty="0"/>
              <a:t>Initial Margin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Role of IM: Extra Protection</a:t>
            </a:r>
            <a:r>
              <a:rPr lang="en-US" dirty="0"/>
              <a:t>:</a:t>
            </a:r>
            <a:r>
              <a:rPr lang="en-US" b="0" dirty="0"/>
              <a:t> The posting of initial margin (IM), in addition to the regular variation margin collateral (VM), provides dealers with a mechanism to gain additional default protection.</a:t>
            </a:r>
          </a:p>
          <a:p>
            <a:pPr marL="530225" lvl="1" indent="-285750">
              <a:lnSpc>
                <a:spcPct val="150000"/>
              </a:lnSpc>
              <a:buFont typeface="Wingdings" panose="05000000000000000000" pitchFamily="2" charset="2"/>
              <a:buChar char="q"/>
            </a:pPr>
            <a:r>
              <a:rPr lang="en-US" b="0" dirty="0"/>
              <a:t>The practice of posting IM has been around for many years, typically with IM being computed on trade inception on a trade level basis.</a:t>
            </a:r>
          </a:p>
          <a:p>
            <a:pPr marL="285750" lvl="0" indent="-285750">
              <a:lnSpc>
                <a:spcPct val="150000"/>
              </a:lnSpc>
              <a:buFont typeface="Wingdings" panose="05000000000000000000" pitchFamily="2" charset="2"/>
              <a:buChar char="v"/>
            </a:pPr>
            <a:r>
              <a:rPr lang="en-US" u="sng" dirty="0"/>
              <a:t>Modeling Static Initial Margin Exposure</a:t>
            </a:r>
            <a:r>
              <a:rPr lang="en-US" dirty="0"/>
              <a:t>:</a:t>
            </a:r>
            <a:r>
              <a:rPr lang="en-US" b="0" dirty="0"/>
              <a:t> This type of IM is entirely deterministic and normally either stays fixed over the lifetime of a trade or amortizes down according to a pre-specified schedule.</a:t>
            </a:r>
          </a:p>
          <a:p>
            <a:pPr marL="530225" lvl="1" indent="-285750">
              <a:lnSpc>
                <a:spcPct val="150000"/>
              </a:lnSpc>
              <a:buFont typeface="Wingdings" panose="05000000000000000000" pitchFamily="2" charset="2"/>
              <a:buChar char="q"/>
            </a:pPr>
            <a:r>
              <a:rPr lang="en-US" b="0" dirty="0"/>
              <a:t>As a consequence, modeling the impact on the exposure is trivial; for the exposure points of interest all trade level IM amounts are summed across the netting set and the total – which is the same for all paths – is subtracted on the portfolio value from each path.</a:t>
            </a:r>
          </a:p>
          <a:p>
            <a:pPr marL="285750" lvl="0" indent="-285750">
              <a:lnSpc>
                <a:spcPct val="150000"/>
              </a:lnSpc>
              <a:buFont typeface="Wingdings" panose="05000000000000000000" pitchFamily="2" charset="2"/>
              <a:buChar char="v"/>
            </a:pPr>
            <a:r>
              <a:rPr lang="en-US" u="sng" dirty="0"/>
              <a:t>Dynamically Refreshed Initial Margin (DIM)</a:t>
            </a:r>
            <a:r>
              <a:rPr lang="en-US" dirty="0"/>
              <a:t>:</a:t>
            </a:r>
            <a:r>
              <a:rPr lang="en-US" b="0" dirty="0"/>
              <a:t> A more interesting type of IM is dynamically refreshed to cover portfolio-level close-out risk at some high percentile, often 99%.</a:t>
            </a:r>
          </a:p>
          <a:p>
            <a:pPr marL="530225" lvl="1" indent="-285750">
              <a:lnSpc>
                <a:spcPct val="150000"/>
              </a:lnSpc>
              <a:buFont typeface="Wingdings" panose="05000000000000000000" pitchFamily="2" charset="2"/>
              <a:buChar char="q"/>
            </a:pPr>
            <a:r>
              <a:rPr lang="en-US" b="0" dirty="0"/>
              <a:t>This type of margin is routinely applied by Clearinghouses (CCPs) and by margin lenders, and will also soon be required by regulators for inter-dealer OTC transactions.</a:t>
            </a:r>
          </a:p>
          <a:p>
            <a:endParaRPr lang="en-US" b="0" dirty="0"/>
          </a:p>
        </p:txBody>
      </p:sp>
    </p:spTree>
    <p:extLst>
      <p:ext uri="{BB962C8B-B14F-4D97-AF65-F5344CB8AC3E}">
        <p14:creationId xmlns:p14="http://schemas.microsoft.com/office/powerpoint/2010/main" val="4437015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14400"/>
            <a:ext cx="8153400" cy="5867400"/>
          </a:xfrm>
        </p:spPr>
        <p:txBody>
          <a:bodyPr/>
          <a:lstStyle/>
          <a:p>
            <a:pPr algn="ctr">
              <a:lnSpc>
                <a:spcPct val="150000"/>
              </a:lnSpc>
            </a:pPr>
            <a:r>
              <a:rPr lang="en-US" sz="1600" dirty="0"/>
              <a:t>Initial Margin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BCBS IOSCO Initial Margin Rules</a:t>
            </a:r>
            <a:r>
              <a:rPr lang="en-US" dirty="0"/>
              <a:t>:</a:t>
            </a:r>
            <a:r>
              <a:rPr lang="en-US" b="0" dirty="0">
                <a:latin typeface="+mn-lt"/>
              </a:rPr>
              <a:t> In particular, in 2015 BCBS and IOSCO issued a final framework on margin requirements (BCBS and IOSCO (2015)) under which two covered entities that are counterparties in non-centrally cleared derivatives are required to:</a:t>
            </a:r>
          </a:p>
          <a:p>
            <a:pPr lvl="2">
              <a:lnSpc>
                <a:spcPct val="150000"/>
              </a:lnSpc>
              <a:buFont typeface="Wingdings" panose="05000000000000000000" pitchFamily="2" charset="2"/>
              <a:buChar char="q"/>
            </a:pPr>
            <a:r>
              <a:rPr lang="en-US" dirty="0"/>
              <a:t>Exchange VM under a zero threshold margin agreement, and</a:t>
            </a:r>
          </a:p>
          <a:p>
            <a:pPr lvl="2">
              <a:lnSpc>
                <a:spcPct val="150000"/>
              </a:lnSpc>
              <a:buFont typeface="Wingdings" panose="05000000000000000000" pitchFamily="2" charset="2"/>
              <a:buChar char="q"/>
            </a:pPr>
            <a:r>
              <a:rPr lang="en-US" dirty="0"/>
              <a:t>Post IM to each other without netting the amounts.</a:t>
            </a:r>
          </a:p>
          <a:p>
            <a:pPr lvl="2">
              <a:lnSpc>
                <a:spcPct val="150000"/>
              </a:lnSpc>
              <a:buFont typeface="Wingdings" panose="05000000000000000000" pitchFamily="2" charset="2"/>
              <a:buChar char="q"/>
            </a:pPr>
            <a:r>
              <a:rPr lang="en-US" b="0" dirty="0">
                <a:latin typeface="+mn-lt"/>
              </a:rPr>
              <a:t>Covered entities include all financial firms and systematically important non-financial firms.</a:t>
            </a:r>
          </a:p>
          <a:p>
            <a:pPr lvl="2">
              <a:lnSpc>
                <a:spcPct val="150000"/>
              </a:lnSpc>
              <a:buFont typeface="Wingdings" panose="05000000000000000000" pitchFamily="2" charset="2"/>
              <a:buChar char="q"/>
            </a:pPr>
            <a:r>
              <a:rPr lang="en-US" b="0" dirty="0">
                <a:latin typeface="+mn-lt"/>
              </a:rPr>
              <a:t>Central banks and sovereigns are not covered entities.</a:t>
            </a:r>
          </a:p>
          <a:p>
            <a:pPr marL="285750" lvl="0" indent="-285750">
              <a:lnSpc>
                <a:spcPct val="150000"/>
              </a:lnSpc>
              <a:buFont typeface="Wingdings" panose="05000000000000000000" pitchFamily="2" charset="2"/>
              <a:buChar char="v"/>
            </a:pPr>
            <a:r>
              <a:rPr lang="en-US" u="sng" dirty="0"/>
              <a:t>Third Party Management of IM</a:t>
            </a:r>
            <a:r>
              <a:rPr lang="en-US" dirty="0"/>
              <a:t>:</a:t>
            </a:r>
            <a:r>
              <a:rPr lang="en-US" b="0" dirty="0">
                <a:latin typeface="+mn-lt"/>
              </a:rPr>
              <a:t> IM must be held in a default remote way, e.g., by a custodian, so that IM posted by the counter-party should be immediately available to it should the other counter-party default.</a:t>
            </a:r>
          </a:p>
          <a:p>
            <a:pPr marL="285750" lvl="0" indent="-285750">
              <a:lnSpc>
                <a:spcPct val="150000"/>
              </a:lnSpc>
              <a:buFont typeface="Wingdings" panose="05000000000000000000" pitchFamily="2" charset="2"/>
              <a:buChar char="v"/>
            </a:pPr>
            <a:r>
              <a:rPr lang="en-US" u="sng" dirty="0"/>
              <a:t>Internal Model/Standardized Schedule IM</a:t>
            </a:r>
            <a:r>
              <a:rPr lang="en-US" dirty="0"/>
              <a:t>:</a:t>
            </a:r>
            <a:r>
              <a:rPr lang="en-US" b="0" dirty="0">
                <a:latin typeface="+mn-lt"/>
              </a:rPr>
              <a:t> Under the BCBS and IOSCO rules, regulatory VM can be calculated by an internal model or by lookup in a standardized schedule.</a:t>
            </a:r>
          </a:p>
          <a:p>
            <a:pPr marL="285750" indent="-285750">
              <a:lnSpc>
                <a:spcPct val="150000"/>
              </a:lnSpc>
              <a:buFont typeface="Wingdings" panose="05000000000000000000" pitchFamily="2" charset="2"/>
              <a:buChar char="v"/>
            </a:pPr>
            <a:r>
              <a:rPr lang="en-US" u="sng" dirty="0"/>
              <a:t>Internal Models Based IM Calculation</a:t>
            </a:r>
            <a:r>
              <a:rPr lang="en-US" dirty="0"/>
              <a:t>:</a:t>
            </a:r>
            <a:r>
              <a:rPr lang="en-US" b="0" dirty="0">
                <a:latin typeface="+mn-lt"/>
              </a:rPr>
              <a:t> If an internal model is used, the calculation must be made at the netting set level as the value-at-risk at the 99% confidence level.</a:t>
            </a:r>
          </a:p>
          <a:p>
            <a:pPr marL="530225" lvl="1" indent="-285750">
              <a:lnSpc>
                <a:spcPct val="150000"/>
              </a:lnSpc>
              <a:buFont typeface="Wingdings" panose="05000000000000000000" pitchFamily="2" charset="2"/>
              <a:buChar char="q"/>
            </a:pPr>
            <a:r>
              <a:rPr lang="en-US" b="0" dirty="0">
                <a:latin typeface="+mn-lt"/>
              </a:rPr>
              <a:t>The horizon used in this calculation equals 10 business days for daily exchange of VM or 9 business days plus a re-margining period for less frequent exchange of VM.</a:t>
            </a:r>
          </a:p>
        </p:txBody>
      </p:sp>
    </p:spTree>
    <p:extLst>
      <p:ext uri="{BB962C8B-B14F-4D97-AF65-F5344CB8AC3E}">
        <p14:creationId xmlns:p14="http://schemas.microsoft.com/office/powerpoint/2010/main" val="28367548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14400"/>
            <a:ext cx="8153400" cy="5867400"/>
          </a:xfrm>
        </p:spPr>
        <p:txBody>
          <a:bodyPr/>
          <a:lstStyle/>
          <a:p>
            <a:pPr algn="ctr">
              <a:lnSpc>
                <a:spcPct val="150000"/>
              </a:lnSpc>
            </a:pPr>
            <a:r>
              <a:rPr lang="en-US" sz="1600" dirty="0"/>
              <a:t>Initial Margin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Denial of Cross-Asset Netting</a:t>
            </a:r>
            <a:r>
              <a:rPr lang="en-US" dirty="0"/>
              <a:t>:</a:t>
            </a:r>
            <a:r>
              <a:rPr lang="en-US" b="0" dirty="0">
                <a:latin typeface="+mn-lt"/>
              </a:rPr>
              <a:t> Diversification across distinct asset classes is not recognized, and the IM internal model must be calibrated to a period of stress of each of the asset classes.</a:t>
            </a:r>
          </a:p>
          <a:p>
            <a:pPr marL="285750" lvl="0" indent="-285750">
              <a:lnSpc>
                <a:spcPct val="150000"/>
              </a:lnSpc>
              <a:buFont typeface="Wingdings" panose="05000000000000000000" pitchFamily="2" charset="2"/>
              <a:buChar char="v"/>
            </a:pPr>
            <a:r>
              <a:rPr lang="en-US" u="sng" dirty="0"/>
              <a:t>Handling Adjustments to the IM</a:t>
            </a:r>
            <a:r>
              <a:rPr lang="en-US" dirty="0"/>
              <a:t>:</a:t>
            </a:r>
            <a:r>
              <a:rPr lang="en-US" b="0" dirty="0">
                <a:latin typeface="+mn-lt"/>
              </a:rPr>
              <a:t> The required levels of IM are changed as the cash flows are paid, new trades are booked, or markets move.</a:t>
            </a:r>
          </a:p>
          <a:p>
            <a:pPr marL="530225" lvl="1" indent="-285750">
              <a:lnSpc>
                <a:spcPct val="150000"/>
              </a:lnSpc>
              <a:buFont typeface="Wingdings" panose="05000000000000000000" pitchFamily="2" charset="2"/>
              <a:buChar char="q"/>
            </a:pPr>
            <a:r>
              <a:rPr lang="en-US" b="0" dirty="0">
                <a:latin typeface="+mn-lt"/>
              </a:rPr>
              <a:t>To accommodate this, dealers would call for more IM or return the excess IM.</a:t>
            </a:r>
          </a:p>
          <a:p>
            <a:pPr marL="285750" lvl="0" indent="-285750">
              <a:lnSpc>
                <a:spcPct val="150000"/>
              </a:lnSpc>
              <a:buFont typeface="Wingdings" panose="05000000000000000000" pitchFamily="2" charset="2"/>
              <a:buChar char="v"/>
            </a:pPr>
            <a:r>
              <a:rPr lang="en-US" u="sng" dirty="0"/>
              <a:t>Complexities Associated with the IM Estimation</a:t>
            </a:r>
            <a:r>
              <a:rPr lang="en-US" dirty="0"/>
              <a:t>:</a:t>
            </a:r>
            <a:r>
              <a:rPr lang="en-US" b="0" dirty="0">
                <a:latin typeface="+mn-lt"/>
              </a:rPr>
              <a:t> For trades done with CCPs or under the new BCBS-IOSCO rules, one must find a way to estimate the future IM requirements for each simulated path.</a:t>
            </a:r>
          </a:p>
          <a:p>
            <a:pPr marL="530225" lvl="1" indent="-285750">
              <a:lnSpc>
                <a:spcPct val="150000"/>
              </a:lnSpc>
              <a:buFont typeface="Wingdings" panose="05000000000000000000" pitchFamily="2" charset="2"/>
              <a:buChar char="q"/>
            </a:pPr>
            <a:r>
              <a:rPr lang="en-US" b="0" dirty="0">
                <a:latin typeface="+mn-lt"/>
              </a:rPr>
              <a:t>No matter how simple the IM VaR model is, it will likely be difficult to perform such calculations in practice if one wants to incorporate all the restrictions and twists of the IM rules; stress calibration, limited diversification allowance, and, for CCP’s, add-ons for credit downgrades and concentration risk.</a:t>
            </a:r>
          </a:p>
          <a:p>
            <a:pPr marL="285750" lvl="0" indent="-285750">
              <a:lnSpc>
                <a:spcPct val="150000"/>
              </a:lnSpc>
              <a:buFont typeface="Wingdings" panose="05000000000000000000" pitchFamily="2" charset="2"/>
              <a:buChar char="v"/>
            </a:pPr>
            <a:r>
              <a:rPr lang="en-US" u="sng" dirty="0"/>
              <a:t>Estimating Simplified Version of IM</a:t>
            </a:r>
            <a:r>
              <a:rPr lang="en-US" dirty="0"/>
              <a:t>:</a:t>
            </a:r>
            <a:r>
              <a:rPr lang="en-US" b="0" dirty="0">
                <a:latin typeface="+mn-lt"/>
              </a:rPr>
              <a:t> However, it is possible to utilize the model in this chapter to calculate the counter-party exposures if one ignores these complications.</a:t>
            </a:r>
          </a:p>
          <a:p>
            <a:pPr marL="530225" lvl="1" indent="-285750">
              <a:lnSpc>
                <a:spcPct val="150000"/>
              </a:lnSpc>
              <a:buFont typeface="Wingdings" panose="05000000000000000000" pitchFamily="2" charset="2"/>
              <a:buChar char="q"/>
            </a:pPr>
            <a:r>
              <a:rPr lang="en-US" b="0" dirty="0">
                <a:latin typeface="+mn-lt"/>
              </a:rPr>
              <a:t>Note that ignoring such complications is conservative, as it will always lead to a </a:t>
            </a:r>
            <a:r>
              <a:rPr lang="en-US" b="0" i="1" dirty="0">
                <a:latin typeface="+mn-lt"/>
              </a:rPr>
              <a:t>lower</a:t>
            </a:r>
            <a:r>
              <a:rPr lang="en-US" b="0" dirty="0">
                <a:latin typeface="+mn-lt"/>
              </a:rPr>
              <a:t> of IM, and therefore, to a </a:t>
            </a:r>
            <a:r>
              <a:rPr lang="en-US" b="0" i="1" dirty="0">
                <a:latin typeface="+mn-lt"/>
              </a:rPr>
              <a:t>higher </a:t>
            </a:r>
            <a:r>
              <a:rPr lang="en-US" b="0" dirty="0">
                <a:latin typeface="+mn-lt"/>
              </a:rPr>
              <a:t>level of exposure</a:t>
            </a:r>
            <a:r>
              <a:rPr lang="en-US" b="0" i="1" dirty="0">
                <a:latin typeface="+mn-lt"/>
              </a:rPr>
              <a:t>.</a:t>
            </a:r>
            <a:endParaRPr lang="en-US" b="0" dirty="0">
              <a:latin typeface="+mn-lt"/>
            </a:endParaRPr>
          </a:p>
        </p:txBody>
      </p:sp>
    </p:spTree>
    <p:extLst>
      <p:ext uri="{BB962C8B-B14F-4D97-AF65-F5344CB8AC3E}">
        <p14:creationId xmlns:p14="http://schemas.microsoft.com/office/powerpoint/2010/main" val="13133695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14400"/>
                <a:ext cx="8153400" cy="5867400"/>
              </a:xfrm>
            </p:spPr>
            <p:txBody>
              <a:bodyPr/>
              <a:lstStyle/>
              <a:p>
                <a:pPr algn="ctr">
                  <a:lnSpc>
                    <a:spcPct val="150000"/>
                  </a:lnSpc>
                </a:pPr>
                <a:r>
                  <a:rPr lang="en-US" sz="1600" dirty="0"/>
                  <a:t>Initial Margin - 4</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𝑡</m:t>
                        </m:r>
                      </m:e>
                      <m:sub>
                        <m:r>
                          <a:rPr lang="en-US" i="1" u="sng">
                            <a:latin typeface="Cambria Math"/>
                          </a:rPr>
                          <m:t>𝐶</m:t>
                        </m:r>
                      </m:sub>
                    </m:sSub>
                  </m:oMath>
                </a14:m>
                <a:r>
                  <a:rPr lang="en-US" u="sng" dirty="0"/>
                  <a:t> as IM Delivery Date</a:t>
                </a:r>
                <a:r>
                  <a:rPr lang="en-US" dirty="0"/>
                  <a:t>:</a:t>
                </a:r>
                <a:r>
                  <a:rPr lang="en-US" b="0" dirty="0">
                    <a:latin typeface="+mn-lt"/>
                  </a:rPr>
                  <a:t> To calculate the exposure at time </a:t>
                </a:r>
                <a14:m>
                  <m:oMath xmlns:m="http://schemas.openxmlformats.org/officeDocument/2006/math">
                    <m:r>
                      <a:rPr lang="en-US" b="0" i="1">
                        <a:latin typeface="Cambria Math"/>
                      </a:rPr>
                      <m:t>𝑡</m:t>
                    </m:r>
                  </m:oMath>
                </a14:m>
                <a:r>
                  <a:rPr lang="en-US" b="0" dirty="0">
                    <a:latin typeface="+mn-lt"/>
                  </a:rPr>
                  <a:t> the assumption here is that the last observation date for which C would deliver VM to D is</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oMath>
                  </m:oMathPara>
                </a14:m>
                <a:endParaRPr lang="en-US" b="0" dirty="0">
                  <a:latin typeface="+mn-lt"/>
                </a:endParaRPr>
              </a:p>
              <a:p>
                <a:pPr>
                  <a:lnSpc>
                    <a:spcPct val="150000"/>
                  </a:lnSpc>
                </a:pPr>
                <a:endParaRPr lang="en-US" b="0" dirty="0">
                  <a:latin typeface="+mn-lt"/>
                </a:endParaRPr>
              </a:p>
              <a:p>
                <a:pPr lvl="2">
                  <a:lnSpc>
                    <a:spcPct val="150000"/>
                  </a:lnSpc>
                  <a:buFont typeface="Wingdings" panose="05000000000000000000" pitchFamily="2" charset="2"/>
                  <a:buChar char="q"/>
                </a:pPr>
                <a:r>
                  <a:rPr lang="en-US" b="0" dirty="0">
                    <a:latin typeface="+mn-lt"/>
                  </a:rPr>
                  <a:t>It is reasonable to assume that this date is also the last date at which C would deliver IM to a custodian.</a:t>
                </a:r>
              </a:p>
              <a:p>
                <a:pPr marL="285750" lvl="0" indent="-285750">
                  <a:lnSpc>
                    <a:spcPct val="150000"/>
                  </a:lnSpc>
                  <a:buFont typeface="Wingdings" panose="05000000000000000000" pitchFamily="2" charset="2"/>
                  <a:buChar char="v"/>
                </a:pPr>
                <a:r>
                  <a:rPr lang="en-US" u="sng" dirty="0"/>
                  <a:t>Simplified IM Mechanics Timeline</a:t>
                </a:r>
                <a:r>
                  <a:rPr lang="en-US" dirty="0"/>
                  <a:t>:</a:t>
                </a:r>
                <a:r>
                  <a:rPr lang="en-US" b="0" dirty="0">
                    <a:latin typeface="+mn-lt"/>
                  </a:rPr>
                  <a:t> To simplify modeling, it is assumed that the custodian would not return any amount to C for observation dates after </a:t>
                </a:r>
                <a14:m>
                  <m:oMath xmlns:m="http://schemas.openxmlformats.org/officeDocument/2006/math">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Thus, to calculate exposure at time </a:t>
                </a:r>
                <a14:m>
                  <m:oMath xmlns:m="http://schemas.openxmlformats.org/officeDocument/2006/math">
                    <m:r>
                      <a:rPr lang="en-US" b="0" i="1">
                        <a:latin typeface="Cambria Math"/>
                      </a:rPr>
                      <m:t>𝑡</m:t>
                    </m:r>
                  </m:oMath>
                </a14:m>
                <a:r>
                  <a:rPr lang="en-US" b="0" dirty="0">
                    <a:latin typeface="+mn-lt"/>
                  </a:rPr>
                  <a:t>, IM on a path has to be estimated from the dynamics of the exposure model as of time </a:t>
                </a:r>
                <a14:m>
                  <m:oMath xmlns:m="http://schemas.openxmlformats.org/officeDocument/2006/math">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oMath>
                </a14:m>
                <a:endParaRPr lang="en-US" b="0" dirty="0">
                  <a:latin typeface="+mn-lt"/>
                </a:endParaRPr>
              </a:p>
              <a:p>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14400"/>
                <a:ext cx="8153400" cy="5867400"/>
              </a:xfrm>
              <a:blipFill rotWithShape="1">
                <a:blip r:embed="rId3"/>
                <a:stretch>
                  <a:fillRect l="-1196" r="-1271"/>
                </a:stretch>
              </a:blipFill>
            </p:spPr>
            <p:txBody>
              <a:bodyPr/>
              <a:lstStyle/>
              <a:p>
                <a:r>
                  <a:rPr lang="en-US">
                    <a:noFill/>
                  </a:rPr>
                  <a:t> </a:t>
                </a:r>
              </a:p>
            </p:txBody>
          </p:sp>
        </mc:Fallback>
      </mc:AlternateContent>
    </p:spTree>
    <p:extLst>
      <p:ext uri="{BB962C8B-B14F-4D97-AF65-F5344CB8AC3E}">
        <p14:creationId xmlns:p14="http://schemas.microsoft.com/office/powerpoint/2010/main" val="36694720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14400"/>
                <a:ext cx="8153400" cy="5867400"/>
              </a:xfrm>
            </p:spPr>
            <p:txBody>
              <a:bodyPr/>
              <a:lstStyle/>
              <a:p>
                <a:pPr algn="ctr">
                  <a:lnSpc>
                    <a:spcPct val="150000"/>
                  </a:lnSpc>
                </a:pPr>
                <a:r>
                  <a:rPr lang="en-US" sz="1600" dirty="0"/>
                  <a:t>Initial Margin - 5</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𝑡</m:t>
                        </m:r>
                      </m:e>
                      <m:sub>
                        <m:r>
                          <a:rPr lang="en-US" i="1" u="sng">
                            <a:latin typeface="Cambria Math"/>
                          </a:rPr>
                          <m:t>𝐶</m:t>
                        </m:r>
                      </m:sub>
                    </m:sSub>
                  </m:oMath>
                </a14:m>
                <a:r>
                  <a:rPr lang="en-US" u="sng" dirty="0"/>
                  <a:t> IM Estimate using Gaussian Portfolio Evaluation</a:t>
                </a:r>
                <a:r>
                  <a:rPr lang="en-US" dirty="0"/>
                  <a:t>:</a:t>
                </a:r>
                <a:r>
                  <a:rPr lang="en-US" b="0" dirty="0">
                    <a:latin typeface="+mn-lt"/>
                  </a:rPr>
                  <a:t> Assuming, as is common in practice, that the portfolio values are locally Gaussian, it suffices to know the local volatility for the portfolio value for the period </a:t>
                </a:r>
                <a14:m>
                  <m:oMath xmlns:m="http://schemas.openxmlformats.org/officeDocument/2006/math">
                    <m:d>
                      <m:dPr>
                        <m:begChr m:val="["/>
                        <m:endChr m:val="]"/>
                        <m:ctrlPr>
                          <a:rPr lang="en-US" b="0" i="1">
                            <a:latin typeface="Cambria Math" panose="02040503050406030204" pitchFamily="18" charset="0"/>
                          </a:rPr>
                        </m:ctrlPr>
                      </m:dPr>
                      <m:e>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 </m:t>
                        </m:r>
                        <m:r>
                          <a:rPr lang="en-US" b="0" i="1">
                            <a:latin typeface="Cambria Math"/>
                          </a:rPr>
                          <m:t>𝑡</m:t>
                        </m:r>
                      </m:e>
                    </m:d>
                  </m:oMath>
                </a14:m>
                <a:r>
                  <a:rPr lang="en-US" b="0" dirty="0">
                    <a:latin typeface="+mn-lt"/>
                  </a:rPr>
                  <a:t> estimated at </a:t>
                </a:r>
                <a14:m>
                  <m:oMath xmlns:m="http://schemas.openxmlformats.org/officeDocument/2006/math">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Denoting the IM horizon by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𝐼𝑀</m:t>
                        </m:r>
                      </m:sub>
                    </m:sSub>
                  </m:oMath>
                </a14:m>
                <a:r>
                  <a:rPr lang="en-US" b="0" dirty="0">
                    <a:latin typeface="+mn-lt"/>
                  </a:rPr>
                  <a:t> and the local volatility of the portfolio value at time </a:t>
                </a:r>
                <a14:m>
                  <m:oMath xmlns:m="http://schemas.openxmlformats.org/officeDocument/2006/math">
                    <m:r>
                      <a:rPr lang="en-US" b="0" i="1">
                        <a:latin typeface="Cambria Math"/>
                      </a:rPr>
                      <m:t>𝑢</m:t>
                    </m:r>
                  </m:oMath>
                </a14:m>
                <a:r>
                  <a:rPr lang="en-US" b="0" dirty="0">
                    <a:latin typeface="+mn-lt"/>
                  </a:rPr>
                  <a:t> on path </a:t>
                </a:r>
                <a14:m>
                  <m:oMath xmlns:m="http://schemas.openxmlformats.org/officeDocument/2006/math">
                    <m:r>
                      <a:rPr lang="en-US" b="0" i="1">
                        <a:latin typeface="Cambria Math"/>
                      </a:rPr>
                      <m:t>𝑚</m:t>
                    </m:r>
                  </m:oMath>
                </a14:m>
                <a:r>
                  <a:rPr lang="en-US" b="0" dirty="0">
                    <a:latin typeface="+mn-lt"/>
                  </a:rPr>
                  <a:t> via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𝜎</m:t>
                        </m:r>
                      </m:e>
                      <m:sub>
                        <m:r>
                          <a:rPr lang="en-US" b="0" i="1">
                            <a:latin typeface="Cambria Math"/>
                          </a:rPr>
                          <m:t>𝑚</m:t>
                        </m:r>
                      </m:sub>
                    </m:sSub>
                    <m:d>
                      <m:dPr>
                        <m:ctrlPr>
                          <a:rPr lang="en-US" b="0" i="1">
                            <a:latin typeface="Cambria Math" panose="02040503050406030204" pitchFamily="18" charset="0"/>
                          </a:rPr>
                        </m:ctrlPr>
                      </m:dPr>
                      <m:e>
                        <m:r>
                          <a:rPr lang="en-US" b="0" i="1">
                            <a:latin typeface="Cambria Math"/>
                          </a:rPr>
                          <m:t>𝑢</m:t>
                        </m:r>
                      </m:e>
                    </m:d>
                  </m:oMath>
                </a14:m>
                <a:r>
                  <a:rPr lang="en-US" b="0" dirty="0">
                    <a:latin typeface="+mn-lt"/>
                  </a:rPr>
                  <a:t>, the IM available to D at the ETD date </a:t>
                </a:r>
                <a14:m>
                  <m:oMath xmlns:m="http://schemas.openxmlformats.org/officeDocument/2006/math">
                    <m:r>
                      <a:rPr lang="en-US" b="0" i="1">
                        <a:latin typeface="Cambria Math"/>
                      </a:rPr>
                      <m:t>𝑡</m:t>
                    </m:r>
                  </m:oMath>
                </a14:m>
                <a:r>
                  <a:rPr lang="en-US" b="0" dirty="0">
                    <a:latin typeface="+mn-lt"/>
                  </a:rPr>
                  <a:t> on path </a:t>
                </a:r>
                <a14:m>
                  <m:oMath xmlns:m="http://schemas.openxmlformats.org/officeDocument/2006/math">
                    <m:r>
                      <a:rPr lang="en-US" b="0" i="1">
                        <a:latin typeface="Cambria Math"/>
                      </a:rPr>
                      <m:t>𝑚</m:t>
                    </m:r>
                  </m:oMath>
                </a14:m>
                <a:r>
                  <a:rPr lang="en-US" b="0" dirty="0">
                    <a:latin typeface="+mn-lt"/>
                  </a:rPr>
                  <a:t> is given by</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𝐼𝑀</m:t>
                          </m:r>
                        </m:e>
                        <m:sub>
                          <m:r>
                            <a:rPr lang="en-US" b="0" i="1">
                              <a:latin typeface="Cambria Math"/>
                            </a:rPr>
                            <m:t>𝑚</m:t>
                          </m:r>
                        </m:sub>
                      </m:sSub>
                      <m:d>
                        <m:dPr>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𝜎</m:t>
                          </m:r>
                        </m:e>
                        <m:sub>
                          <m:r>
                            <a:rPr lang="en-US" b="0" i="1">
                              <a:latin typeface="Cambria Math"/>
                            </a:rPr>
                            <m:t>𝑚</m:t>
                          </m:r>
                        </m:sub>
                      </m:sSub>
                      <m:d>
                        <m:dPr>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rad>
                        <m:radPr>
                          <m:degHide m:val="on"/>
                          <m:ctrlPr>
                            <a:rPr lang="en-US" b="0" i="1">
                              <a:latin typeface="Cambria Math" panose="02040503050406030204" pitchFamily="18" charset="0"/>
                            </a:rPr>
                          </m:ctrlPr>
                        </m:radPr>
                        <m:deg/>
                        <m:e>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𝐼𝑀</m:t>
                              </m:r>
                            </m:sub>
                          </m:sSub>
                        </m:e>
                      </m:rad>
                      <m:sSup>
                        <m:sSupPr>
                          <m:ctrlPr>
                            <a:rPr lang="en-US" b="0" i="1">
                              <a:latin typeface="Cambria Math" panose="02040503050406030204" pitchFamily="18" charset="0"/>
                            </a:rPr>
                          </m:ctrlPr>
                        </m:sSupPr>
                        <m:e>
                          <m:r>
                            <m:rPr>
                              <m:sty m:val="p"/>
                            </m:rPr>
                            <a:rPr lang="en-US" b="0">
                              <a:latin typeface="Cambria Math"/>
                            </a:rPr>
                            <m:t>Φ</m:t>
                          </m:r>
                        </m:e>
                        <m:sup>
                          <m:r>
                            <a:rPr lang="en-US" b="0" i="1">
                              <a:latin typeface="Cambria Math"/>
                            </a:rPr>
                            <m:t>−1</m:t>
                          </m:r>
                        </m:sup>
                      </m:sSup>
                      <m:d>
                        <m:dPr>
                          <m:ctrlPr>
                            <a:rPr lang="en-US" b="0" i="1">
                              <a:latin typeface="Cambria Math" panose="02040503050406030204" pitchFamily="18" charset="0"/>
                            </a:rPr>
                          </m:ctrlPr>
                        </m:dPr>
                        <m:e>
                          <m:r>
                            <a:rPr lang="en-US" b="0" i="1">
                              <a:latin typeface="Cambria Math"/>
                            </a:rPr>
                            <m:t>𝑞</m:t>
                          </m:r>
                        </m:e>
                      </m:d>
                    </m:oMath>
                  </m:oMathPara>
                </a14:m>
                <a:endParaRPr lang="en-US" b="0" dirty="0">
                  <a:latin typeface="+mn-lt"/>
                </a:endParaRPr>
              </a:p>
              <a:p>
                <a:pPr>
                  <a:lnSpc>
                    <a:spcPct val="150000"/>
                  </a:lnSpc>
                </a:pPr>
                <a:endParaRPr lang="en-US" b="0" dirty="0">
                  <a:latin typeface="+mn-lt"/>
                </a:endParaRPr>
              </a:p>
              <a:p>
                <a:pPr marL="407988" lvl="3" indent="0">
                  <a:lnSpc>
                    <a:spcPct val="150000"/>
                  </a:lnSpc>
                  <a:buNone/>
                </a:pPr>
                <a:r>
                  <a:rPr lang="en-US" b="0" dirty="0">
                    <a:latin typeface="+mn-lt"/>
                  </a:rPr>
                  <a:t>where </a:t>
                </a:r>
                <a14:m>
                  <m:oMath xmlns:m="http://schemas.openxmlformats.org/officeDocument/2006/math">
                    <m:r>
                      <a:rPr lang="en-US" b="0" i="1">
                        <a:latin typeface="Cambria Math"/>
                      </a:rPr>
                      <m:t>𝑞</m:t>
                    </m:r>
                  </m:oMath>
                </a14:m>
                <a:r>
                  <a:rPr lang="en-US" b="0" dirty="0">
                    <a:latin typeface="+mn-lt"/>
                  </a:rPr>
                  <a:t> is a confidence level – often </a:t>
                </a:r>
                <a14:m>
                  <m:oMath xmlns:m="http://schemas.openxmlformats.org/officeDocument/2006/math">
                    <m:r>
                      <a:rPr lang="en-US" b="0" i="1">
                        <a:latin typeface="Cambria Math"/>
                      </a:rPr>
                      <m:t>99%</m:t>
                    </m:r>
                  </m:oMath>
                </a14:m>
                <a:r>
                  <a:rPr lang="en-US" b="0" dirty="0">
                    <a:latin typeface="+mn-lt"/>
                  </a:rPr>
                  <a:t> - and </a:t>
                </a:r>
                <a14:m>
                  <m:oMath xmlns:m="http://schemas.openxmlformats.org/officeDocument/2006/math">
                    <m:sSup>
                      <m:sSupPr>
                        <m:ctrlPr>
                          <a:rPr lang="en-US" b="0" i="1">
                            <a:latin typeface="Cambria Math" panose="02040503050406030204" pitchFamily="18" charset="0"/>
                          </a:rPr>
                        </m:ctrlPr>
                      </m:sSupPr>
                      <m:e>
                        <m:r>
                          <m:rPr>
                            <m:sty m:val="p"/>
                          </m:rPr>
                          <a:rPr lang="en-US" b="0">
                            <a:latin typeface="Cambria Math"/>
                          </a:rPr>
                          <m:t>Φ</m:t>
                        </m:r>
                      </m:e>
                      <m:sup>
                        <m:r>
                          <a:rPr lang="en-US" b="0" i="1">
                            <a:latin typeface="Cambria Math"/>
                          </a:rPr>
                          <m:t>−1</m:t>
                        </m:r>
                      </m:sup>
                    </m:sSup>
                    <m:d>
                      <m:dPr>
                        <m:ctrlPr>
                          <a:rPr lang="en-US" b="0" i="1">
                            <a:latin typeface="Cambria Math" panose="02040503050406030204" pitchFamily="18" charset="0"/>
                          </a:rPr>
                        </m:ctrlPr>
                      </m:dPr>
                      <m:e>
                        <m:r>
                          <a:rPr lang="en-US" b="0" i="1">
                            <a:latin typeface="Cambria Math"/>
                          </a:rPr>
                          <m:t>∙</m:t>
                        </m:r>
                      </m:e>
                    </m:d>
                  </m:oMath>
                </a14:m>
                <a:r>
                  <a:rPr lang="en-US" b="0" dirty="0">
                    <a:latin typeface="+mn-lt"/>
                  </a:rPr>
                  <a:t> is the inverse of the standard normal cumulative distribution function.</a:t>
                </a:r>
              </a:p>
              <a:p>
                <a:pPr marL="285750" lvl="0" indent="-285750">
                  <a:lnSpc>
                    <a:spcPct val="150000"/>
                  </a:lnSpc>
                  <a:buFont typeface="Wingdings" panose="05000000000000000000" pitchFamily="2" charset="2"/>
                  <a:buChar char="v"/>
                </a:pPr>
                <a:r>
                  <a:rPr lang="en-US" u="sng" dirty="0"/>
                  <a:t>Kernel Regression Based Local Volatility</a:t>
                </a:r>
                <a:r>
                  <a:rPr lang="en-US" dirty="0"/>
                  <a:t>:</a:t>
                </a:r>
                <a:r>
                  <a:rPr lang="en-US" b="0" dirty="0">
                    <a:latin typeface="+mn-lt"/>
                  </a:rPr>
                  <a:t> Estimating the local volatility can be done via kernel regression, as in the previous section.</a:t>
                </a:r>
              </a:p>
              <a:p>
                <a:pPr marL="530225" lvl="1" indent="-285750">
                  <a:lnSpc>
                    <a:spcPct val="150000"/>
                  </a:lnSpc>
                  <a:buFont typeface="Wingdings" panose="05000000000000000000" pitchFamily="2" charset="2"/>
                  <a:buChar char="q"/>
                </a:pPr>
                <a:r>
                  <a:rPr lang="en-US" b="0" dirty="0">
                    <a:latin typeface="+mn-lt"/>
                  </a:rPr>
                  <a:t>If the portfolio value is simulated at both </a:t>
                </a:r>
                <a14:m>
                  <m:oMath xmlns:m="http://schemas.openxmlformats.org/officeDocument/2006/math">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oMath>
                </a14:m>
                <a:r>
                  <a:rPr lang="en-US" b="0" dirty="0">
                    <a:latin typeface="+mn-lt"/>
                  </a:rPr>
                  <a:t> and </a:t>
                </a:r>
                <a14:m>
                  <m:oMath xmlns:m="http://schemas.openxmlformats.org/officeDocument/2006/math">
                    <m:r>
                      <a:rPr lang="en-US" b="0" i="1">
                        <a:latin typeface="Cambria Math"/>
                      </a:rPr>
                      <m:t>𝑡</m:t>
                    </m:r>
                  </m:oMath>
                </a14:m>
                <a:r>
                  <a:rPr lang="en-US" b="0" dirty="0">
                    <a:latin typeface="+mn-lt"/>
                  </a:rPr>
                  <a:t>, the kernel regression for  could be run on the </a:t>
                </a:r>
                <a:r>
                  <a:rPr lang="en-US" b="0" i="1" dirty="0">
                    <a:latin typeface="+mn-lt"/>
                  </a:rPr>
                  <a:t>P&amp;L</a:t>
                </a:r>
                <a:r>
                  <a:rPr lang="en-US" b="0" dirty="0">
                    <a:latin typeface="+mn-lt"/>
                  </a:rPr>
                  <a:t> </a:t>
                </a:r>
                <a14:m>
                  <m:oMath xmlns:m="http://schemas.openxmlformats.org/officeDocument/2006/math">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𝑉</m:t>
                    </m:r>
                    <m:d>
                      <m:dPr>
                        <m:ctrlPr>
                          <a:rPr lang="en-US" b="0" i="1">
                            <a:latin typeface="Cambria Math" panose="02040503050406030204" pitchFamily="18" charset="0"/>
                          </a:rPr>
                        </m:ctrlPr>
                      </m:dPr>
                      <m:e>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oMath>
                </a14:m>
                <a:r>
                  <a:rPr lang="en-US" b="0" dirty="0">
                    <a:latin typeface="+mn-lt"/>
                  </a:rPr>
                  <a:t> conditional on the realization of the portfolio value on path </a:t>
                </a:r>
                <a14:m>
                  <m:oMath xmlns:m="http://schemas.openxmlformats.org/officeDocument/2006/math">
                    <m:r>
                      <a:rPr lang="en-US" b="0" i="1">
                        <a:latin typeface="Cambria Math"/>
                      </a:rPr>
                      <m:t>𝑚</m:t>
                    </m:r>
                  </m:oMath>
                </a14:m>
                <a:r>
                  <a:rPr lang="en-US" b="0" dirty="0">
                    <a:latin typeface="+mn-lt"/>
                  </a:rPr>
                  <a:t> at the beginning of the </a:t>
                </a:r>
                <a14:m>
                  <m:oMath xmlns:m="http://schemas.openxmlformats.org/officeDocument/2006/math">
                    <m:r>
                      <a:rPr lang="en-US" b="0" i="1">
                        <a:latin typeface="Cambria Math"/>
                      </a:rPr>
                      <m:t>𝑀𝑃𝑜𝑅</m:t>
                    </m:r>
                  </m:oMath>
                </a14:m>
                <a:r>
                  <a:rPr lang="en-US" b="0" dirty="0">
                    <a:latin typeface="+mn-lt"/>
                  </a:rPr>
                  <a: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sub>
                    </m:sSub>
                    <m:d>
                      <m:dPr>
                        <m:ctrlPr>
                          <a:rPr lang="en-US" b="0" i="1">
                            <a:latin typeface="Cambria Math" panose="02040503050406030204" pitchFamily="18" charset="0"/>
                          </a:rPr>
                        </m:ctrlPr>
                      </m:dPr>
                      <m:e>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e>
                    </m:d>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If one does not calculate the portfolio value at the beginning of the </a:t>
                </a:r>
                <a14:m>
                  <m:oMath xmlns:m="http://schemas.openxmlformats.org/officeDocument/2006/math">
                    <m:r>
                      <a:rPr lang="en-US" b="0" i="1">
                        <a:latin typeface="Cambria Math"/>
                      </a:rPr>
                      <m:t>𝑀𝑃𝑜𝑅</m:t>
                    </m:r>
                  </m:oMath>
                </a14:m>
                <a:r>
                  <a:rPr lang="en-US" b="0" dirty="0">
                    <a:latin typeface="+mn-lt"/>
                  </a:rPr>
                  <a:t> but uses the fast approximation outlined earlier instead,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𝜎</m:t>
                        </m:r>
                      </m:e>
                      <m:sub>
                        <m:r>
                          <a:rPr lang="en-US" b="0" i="1">
                            <a:latin typeface="Cambria Math"/>
                          </a:rPr>
                          <m:t>𝑚</m:t>
                        </m:r>
                      </m:sub>
                    </m:sSub>
                    <m:d>
                      <m:dPr>
                        <m:ctrlPr>
                          <a:rPr lang="en-US" b="0" i="1">
                            <a:latin typeface="Cambria Math" panose="02040503050406030204" pitchFamily="18" charset="0"/>
                          </a:rPr>
                        </m:ctrlPr>
                      </m:dPr>
                      <m:e>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e>
                    </m:d>
                  </m:oMath>
                </a14:m>
                <a:r>
                  <a:rPr lang="en-US" b="0" dirty="0">
                    <a:latin typeface="+mn-lt"/>
                  </a:rPr>
                  <a:t> can be set equal to the local volatility estimated for the time interval that encloses the given  </a:t>
                </a:r>
                <a14:m>
                  <m:oMath xmlns:m="http://schemas.openxmlformats.org/officeDocument/2006/math">
                    <m:d>
                      <m:dPr>
                        <m:begChr m:val="["/>
                        <m:endChr m:val="]"/>
                        <m:ctrlPr>
                          <a:rPr lang="en-US" b="0" i="1">
                            <a:latin typeface="Cambria Math" panose="02040503050406030204" pitchFamily="18" charset="0"/>
                          </a:rPr>
                        </m:ctrlPr>
                      </m:dPr>
                      <m:e>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 </m:t>
                        </m:r>
                        <m:r>
                          <a:rPr lang="en-US" b="0" i="1">
                            <a:latin typeface="Cambria Math"/>
                          </a:rPr>
                          <m:t>𝑡</m:t>
                        </m:r>
                      </m:e>
                    </m:d>
                  </m:oMath>
                </a14:m>
                <a:r>
                  <a:rPr lang="en-US" b="0" dirty="0">
                    <a:latin typeface="+mn-lt"/>
                  </a:rPr>
                  <a:t>.</a:t>
                </a:r>
              </a:p>
              <a:p>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14400"/>
                <a:ext cx="8153400" cy="5867400"/>
              </a:xfrm>
              <a:blipFill rotWithShape="1">
                <a:blip r:embed="rId3"/>
                <a:stretch>
                  <a:fillRect l="-1196" r="-1420" b="-2388"/>
                </a:stretch>
              </a:blipFill>
            </p:spPr>
            <p:txBody>
              <a:bodyPr/>
              <a:lstStyle/>
              <a:p>
                <a:r>
                  <a:rPr lang="en-US">
                    <a:noFill/>
                  </a:rPr>
                  <a:t> </a:t>
                </a:r>
              </a:p>
            </p:txBody>
          </p:sp>
        </mc:Fallback>
      </mc:AlternateContent>
    </p:spTree>
    <p:extLst>
      <p:ext uri="{BB962C8B-B14F-4D97-AF65-F5344CB8AC3E}">
        <p14:creationId xmlns:p14="http://schemas.microsoft.com/office/powerpoint/2010/main" val="4049536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The Fundamentals of Variation Margin: Basic Definitions - 5</a:t>
                </a:r>
              </a:p>
              <a:p>
                <a:pPr>
                  <a:lnSpc>
                    <a:spcPct val="150000"/>
                  </a:lnSpc>
                </a:pPr>
                <a:endParaRPr lang="en-US" b="0" dirty="0"/>
              </a:p>
              <a:p>
                <a:pPr marL="285750" lvl="0" indent="-285750">
                  <a:lnSpc>
                    <a:spcPct val="150000"/>
                  </a:lnSpc>
                  <a:buFont typeface="Wingdings" panose="05000000000000000000" pitchFamily="2" charset="2"/>
                  <a:buChar char="v"/>
                </a:pPr>
                <a:r>
                  <a:rPr lang="en-US" u="sng" dirty="0"/>
                  <a:t>Unilateral and Asymmetric Collateral Requirements</a:t>
                </a:r>
                <a:r>
                  <a:rPr lang="en-US" dirty="0"/>
                  <a:t>:</a:t>
                </a:r>
                <a:r>
                  <a:rPr lang="en-US" b="0" dirty="0">
                    <a:latin typeface="+mn-lt"/>
                  </a:rPr>
                  <a:t> Most CSAs are bilateral in nature, but unilateral CSAs do exist in which only one of the two parties is required to post collateral.</a:t>
                </a:r>
              </a:p>
              <a:p>
                <a:pPr marL="530225" lvl="1" indent="-285750">
                  <a:lnSpc>
                    <a:spcPct val="150000"/>
                  </a:lnSpc>
                  <a:buFont typeface="Wingdings" panose="05000000000000000000" pitchFamily="2" charset="2"/>
                  <a:buChar char="q"/>
                </a:pPr>
                <a:r>
                  <a:rPr lang="en-US" b="0" dirty="0">
                    <a:latin typeface="+mn-lt"/>
                  </a:rPr>
                  <a:t>A CSA may be formally bilateral, but highly asymmetric, requiring both parties to post collateral but with vastly different thresholds, e.g.</a:t>
                </a: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h</m:t>
                          </m:r>
                        </m:e>
                        <m:sub>
                          <m:r>
                            <a:rPr lang="en-US" b="0" i="1">
                              <a:latin typeface="Cambria Math"/>
                            </a:rPr>
                            <m:t>𝐷</m:t>
                          </m:r>
                        </m:sub>
                      </m:sSub>
                      <m:r>
                        <a:rPr lang="en-US" b="0" i="1">
                          <a:latin typeface="Cambria Math"/>
                        </a:rPr>
                        <m:t>=$20 </m:t>
                      </m:r>
                      <m:r>
                        <a:rPr lang="en-US" b="0" i="1">
                          <a:latin typeface="Cambria Math"/>
                        </a:rPr>
                        <m:t>𝑚𝑚</m:t>
                      </m:r>
                    </m:oMath>
                  </m:oMathPara>
                </a14:m>
                <a:endParaRPr lang="en-US" b="0" dirty="0">
                  <a:latin typeface="+mn-lt"/>
                </a:endParaRPr>
              </a:p>
              <a:p>
                <a:pPr>
                  <a:lnSpc>
                    <a:spcPct val="150000"/>
                  </a:lnSpc>
                </a:pPr>
                <a:r>
                  <a:rPr lang="en-US" b="0" dirty="0">
                    <a:latin typeface="+mn-lt"/>
                  </a:rPr>
                  <a:t> </a:t>
                </a:r>
              </a:p>
              <a:p>
                <a:pPr marL="592138" lvl="4" indent="0">
                  <a:lnSpc>
                    <a:spcPct val="150000"/>
                  </a:lnSpc>
                  <a:buNone/>
                </a:pPr>
                <a:r>
                  <a:rPr lang="en-US" b="0" dirty="0">
                    <a:latin typeface="+mn-lt"/>
                  </a:rPr>
                  <a:t>vs.</a:t>
                </a: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h</m:t>
                          </m:r>
                        </m:e>
                        <m:sub>
                          <m:r>
                            <a:rPr lang="en-US" b="0" i="1">
                              <a:latin typeface="Cambria Math"/>
                            </a:rPr>
                            <m:t>𝐶</m:t>
                          </m:r>
                        </m:sub>
                      </m:sSub>
                      <m:r>
                        <a:rPr lang="en-US" b="0" i="1">
                          <a:latin typeface="Cambria Math"/>
                        </a:rPr>
                        <m:t>=$2 </m:t>
                      </m:r>
                      <m:r>
                        <a:rPr lang="en-US" b="0" i="1">
                          <a:latin typeface="Cambria Math"/>
                        </a:rPr>
                        <m:t>𝑚𝑚</m:t>
                      </m:r>
                    </m:oMath>
                  </m:oMathPara>
                </a14:m>
                <a:endParaRPr lang="en-US" b="0" dirty="0">
                  <a:latin typeface="+mn-lt"/>
                </a:endParaRPr>
              </a:p>
              <a:p>
                <a:pPr>
                  <a:lnSpc>
                    <a:spcPct val="150000"/>
                  </a:lnSpc>
                </a:pPr>
                <a:r>
                  <a:rPr lang="en-US" b="0" dirty="0">
                    <a:latin typeface="+mn-lt"/>
                  </a:rPr>
                  <a:t> </a:t>
                </a:r>
              </a:p>
              <a:p>
                <a:pPr lvl="2">
                  <a:lnSpc>
                    <a:spcPct val="150000"/>
                  </a:lnSpc>
                  <a:buFont typeface="Wingdings" panose="05000000000000000000" pitchFamily="2" charset="2"/>
                  <a:buChar char="q"/>
                </a:pPr>
                <a:r>
                  <a:rPr lang="en-US" b="0" dirty="0">
                    <a:latin typeface="+mn-lt"/>
                  </a:rPr>
                  <a:t>Typically, even for asymmetric CSAs, the MTAs and the rounding are the same for both parties.</a:t>
                </a:r>
              </a:p>
              <a:p>
                <a:pPr lvl="0">
                  <a:lnSpc>
                    <a:spcPct val="150000"/>
                  </a:lnSpc>
                </a:pPr>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1066800"/>
                <a:ext cx="8153400" cy="55626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37615611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14400"/>
                <a:ext cx="8153400" cy="5867400"/>
              </a:xfrm>
            </p:spPr>
            <p:txBody>
              <a:bodyPr/>
              <a:lstStyle/>
              <a:p>
                <a:pPr algn="ctr">
                  <a:lnSpc>
                    <a:spcPct val="150000"/>
                  </a:lnSpc>
                </a:pPr>
                <a:r>
                  <a:rPr lang="en-US" sz="1600" dirty="0"/>
                  <a:t>Initial Margin - 6</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Brownian Bridge IM Plus VM</a:t>
                </a:r>
                <a:r>
                  <a:rPr lang="en-US" dirty="0"/>
                  <a:t>:</a:t>
                </a:r>
                <a:r>
                  <a:rPr lang="en-US" b="0" dirty="0">
                    <a:latin typeface="+mn-lt"/>
                  </a:rPr>
                  <a:t> Thus, the Brownian Bridge framework can now produce not only the collateralized exposure under VM alone, but also a reasonable estimate of the collateralized exposure under a combination of VM and IM.</a:t>
                </a:r>
              </a:p>
              <a:p>
                <a:pPr marL="285750" lvl="0" indent="-285750">
                  <a:lnSpc>
                    <a:spcPct val="150000"/>
                  </a:lnSpc>
                  <a:buFont typeface="Wingdings" panose="05000000000000000000" pitchFamily="2" charset="2"/>
                  <a:buChar char="v"/>
                </a:pPr>
                <a:r>
                  <a:rPr lang="en-US" u="sng" dirty="0"/>
                  <a:t>IM Timing and Transfer Mechanics</a:t>
                </a:r>
                <a:r>
                  <a:rPr lang="en-US" dirty="0"/>
                  <a:t>:</a:t>
                </a:r>
                <a:r>
                  <a:rPr lang="en-US" b="0" dirty="0">
                    <a:latin typeface="+mn-lt"/>
                  </a:rPr>
                  <a:t> In calculating the IM, an important consideration is the timing and the mechanics of the adjustment to the IM when C misses a margin flow or a trade flow.</a:t>
                </a:r>
              </a:p>
              <a:p>
                <a:pPr marL="285750" lvl="0" indent="-285750">
                  <a:lnSpc>
                    <a:spcPct val="150000"/>
                  </a:lnSpc>
                  <a:buFont typeface="Wingdings" panose="05000000000000000000" pitchFamily="2" charset="2"/>
                  <a:buChar char="v"/>
                </a:pPr>
                <a:r>
                  <a:rPr lang="en-US" u="sng" dirty="0"/>
                  <a:t>Assumption - IM Return to the Client</a:t>
                </a:r>
                <a:r>
                  <a:rPr lang="en-US" dirty="0"/>
                  <a:t>:</a:t>
                </a:r>
                <a:r>
                  <a:rPr lang="en-US" b="0" dirty="0">
                    <a:latin typeface="+mn-lt"/>
                  </a:rPr>
                  <a:t> For instance, when a large trade reaches maturity, the portfolio VaR may be reduced, in which case, some of the IM posted by C must be refunded.</a:t>
                </a:r>
              </a:p>
              <a:p>
                <a:pPr marL="530225" lvl="1" indent="-285750">
                  <a:lnSpc>
                    <a:spcPct val="150000"/>
                  </a:lnSpc>
                  <a:buFont typeface="Wingdings" panose="05000000000000000000" pitchFamily="2" charset="2"/>
                  <a:buChar char="q"/>
                </a:pPr>
                <a:r>
                  <a:rPr lang="en-US" b="0" dirty="0">
                    <a:latin typeface="+mn-lt"/>
                  </a:rPr>
                  <a:t>The issue of whether this refund can be delayed due to an ongoing margin dispute is not yet fully resolved.</a:t>
                </a:r>
              </a:p>
              <a:p>
                <a:pPr marL="530225" lvl="1" indent="-285750">
                  <a:lnSpc>
                    <a:spcPct val="150000"/>
                  </a:lnSpc>
                  <a:buFont typeface="Wingdings" panose="05000000000000000000" pitchFamily="2" charset="2"/>
                  <a:buChar char="q"/>
                </a:pPr>
                <a:r>
                  <a:rPr lang="en-US" b="0" dirty="0">
                    <a:latin typeface="+mn-lt"/>
                  </a:rPr>
                  <a:t>To simplify the calculations, it is assumed that no part of the IM is returned to C during the </a:t>
                </a:r>
                <a14:m>
                  <m:oMath xmlns:m="http://schemas.openxmlformats.org/officeDocument/2006/math">
                    <m:r>
                      <a:rPr lang="en-US" b="0" i="1">
                        <a:latin typeface="Cambria Math"/>
                      </a:rPr>
                      <m:t>𝑀𝑃𝑜𝑅</m:t>
                    </m:r>
                  </m:oMath>
                </a14:m>
                <a:r>
                  <a:rPr lang="en-US" b="0" dirty="0">
                    <a:latin typeface="+mn-lt"/>
                  </a:rPr>
                  <a:t>.</a:t>
                </a:r>
              </a:p>
              <a:p>
                <a:pPr marL="285750" lvl="0" indent="-285750">
                  <a:lnSpc>
                    <a:spcPct val="150000"/>
                  </a:lnSpc>
                  <a:buFont typeface="Wingdings" panose="05000000000000000000" pitchFamily="2" charset="2"/>
                  <a:buChar char="v"/>
                </a:pPr>
                <a:r>
                  <a:rPr lang="en-US" u="sng" dirty="0"/>
                  <a:t>10Y OTC Swap VM + IM EE</a:t>
                </a:r>
                <a:r>
                  <a:rPr lang="en-US" dirty="0"/>
                  <a:t>:</a:t>
                </a:r>
                <a:r>
                  <a:rPr lang="en-US" b="0" dirty="0">
                    <a:latin typeface="+mn-lt"/>
                  </a:rPr>
                  <a:t> To show some numerical results, Andersen, Pykhtin, and Sokol (2017) consider the individual trades and portfolios of the earlier section.</a:t>
                </a:r>
              </a:p>
              <a:p>
                <a:pPr marL="530225" lvl="1" indent="-285750">
                  <a:lnSpc>
                    <a:spcPct val="150000"/>
                  </a:lnSpc>
                  <a:buFont typeface="Wingdings" panose="05000000000000000000" pitchFamily="2" charset="2"/>
                  <a:buChar char="q"/>
                </a:pPr>
                <a:r>
                  <a:rPr lang="en-US" b="0" dirty="0">
                    <a:latin typeface="+mn-lt"/>
                  </a:rPr>
                  <a:t>They use the case of a 10Y vanilla swap for which they calculate the impact of IM on exposure.</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14400"/>
                <a:ext cx="8153400" cy="5867400"/>
              </a:xfrm>
              <a:blipFill rotWithShape="1">
                <a:blip r:embed="rId3"/>
                <a:stretch>
                  <a:fillRect l="-1196" r="-1644"/>
                </a:stretch>
              </a:blipFill>
            </p:spPr>
            <p:txBody>
              <a:bodyPr/>
              <a:lstStyle/>
              <a:p>
                <a:r>
                  <a:rPr lang="en-US">
                    <a:noFill/>
                  </a:rPr>
                  <a:t> </a:t>
                </a:r>
              </a:p>
            </p:txBody>
          </p:sp>
        </mc:Fallback>
      </mc:AlternateContent>
    </p:spTree>
    <p:extLst>
      <p:ext uri="{BB962C8B-B14F-4D97-AF65-F5344CB8AC3E}">
        <p14:creationId xmlns:p14="http://schemas.microsoft.com/office/powerpoint/2010/main" val="9322403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14400"/>
                <a:ext cx="8153400" cy="5867400"/>
              </a:xfrm>
            </p:spPr>
            <p:txBody>
              <a:bodyPr/>
              <a:lstStyle/>
              <a:p>
                <a:pPr algn="ctr">
                  <a:lnSpc>
                    <a:spcPct val="150000"/>
                  </a:lnSpc>
                </a:pPr>
                <a:r>
                  <a:rPr lang="en-US" sz="1600" dirty="0"/>
                  <a:t>Initial Margin - 7</a:t>
                </a:r>
              </a:p>
              <a:p>
                <a:pPr lvl="0">
                  <a:lnSpc>
                    <a:spcPct val="150000"/>
                  </a:lnSpc>
                </a:pPr>
                <a:endParaRPr lang="en-US" b="0" dirty="0">
                  <a:latin typeface="+mn-lt"/>
                </a:endParaRPr>
              </a:p>
              <a:p>
                <a:pPr marL="285750" indent="-285750">
                  <a:lnSpc>
                    <a:spcPct val="150000"/>
                  </a:lnSpc>
                  <a:buFont typeface="Wingdings" panose="05000000000000000000" pitchFamily="2" charset="2"/>
                  <a:buChar char="v"/>
                </a:pPr>
                <a:r>
                  <a:rPr lang="en-US" u="sng" dirty="0"/>
                  <a:t>Time Horizon IM Mechanism Impact</a:t>
                </a:r>
                <a:r>
                  <a:rPr lang="en-US" dirty="0"/>
                  <a:t>:</a:t>
                </a:r>
                <a:r>
                  <a:rPr lang="en-US" b="0" dirty="0">
                    <a:latin typeface="+mn-lt"/>
                  </a:rPr>
                  <a:t> As is evident from their calculations, the IM mechanism strongly reduces exposures away from trade flows, but near the trade flow dates the protection gets progressively weaker and disappears almost completely for the last couple of trade flows.</a:t>
                </a:r>
              </a:p>
              <a:p>
                <a:pPr marL="530225" lvl="1" indent="-285750">
                  <a:lnSpc>
                    <a:spcPct val="150000"/>
                  </a:lnSpc>
                  <a:buFont typeface="Wingdings" panose="05000000000000000000" pitchFamily="2" charset="2"/>
                  <a:buChar char="q"/>
                </a:pPr>
                <a:r>
                  <a:rPr lang="en-US" b="0" dirty="0">
                    <a:latin typeface="+mn-lt"/>
                  </a:rPr>
                  <a:t>The reason for this uneven benefit of IM on this trade is that the </a:t>
                </a:r>
                <a14:m>
                  <m:oMath xmlns:m="http://schemas.openxmlformats.org/officeDocument/2006/math">
                    <m:r>
                      <a:rPr lang="en-US" b="0" i="1">
                        <a:latin typeface="Cambria Math"/>
                      </a:rPr>
                      <m:t>10</m:t>
                    </m:r>
                  </m:oMath>
                </a14:m>
                <a:r>
                  <a:rPr lang="en-US" b="0" dirty="0">
                    <a:latin typeface="+mn-lt"/>
                  </a:rPr>
                  <a:t> day </a:t>
                </a:r>
                <a14:m>
                  <m:oMath xmlns:m="http://schemas.openxmlformats.org/officeDocument/2006/math">
                    <m:r>
                      <a:rPr lang="en-US" b="0" i="1">
                        <a:latin typeface="Cambria Math"/>
                      </a:rPr>
                      <m:t>𝑉𝑎𝑅</m:t>
                    </m:r>
                  </m:oMath>
                </a14:m>
                <a:r>
                  <a:rPr lang="en-US" b="0" dirty="0">
                    <a:latin typeface="+mn-lt"/>
                  </a:rPr>
                  <a:t> of this trade bears no direct relationship to the size of the trade flows that determines the exposure spikes in the model.</a:t>
                </a:r>
              </a:p>
              <a:p>
                <a:pPr marL="285750" lvl="0" indent="-285750">
                  <a:lnSpc>
                    <a:spcPct val="150000"/>
                  </a:lnSpc>
                  <a:buFont typeface="Wingdings" panose="05000000000000000000" pitchFamily="2" charset="2"/>
                  <a:buChar char="v"/>
                </a:pPr>
                <a:r>
                  <a:rPr lang="en-US" u="sng" dirty="0"/>
                  <a:t>Inter/Intra-Spike IM Exposures</a:t>
                </a:r>
                <a:r>
                  <a:rPr lang="en-US" dirty="0"/>
                  <a:t>:</a:t>
                </a:r>
                <a:r>
                  <a:rPr lang="en-US" b="0" dirty="0"/>
                  <a:t> The variance of the </a:t>
                </a:r>
                <a14:m>
                  <m:oMath xmlns:m="http://schemas.openxmlformats.org/officeDocument/2006/math">
                    <m:r>
                      <a:rPr lang="en-US" b="0" i="1">
                        <a:latin typeface="Cambria Math"/>
                      </a:rPr>
                      <m:t>𝑃</m:t>
                    </m:r>
                    <m:r>
                      <a:rPr lang="en-US" b="0" i="1">
                        <a:latin typeface="Cambria Math"/>
                      </a:rPr>
                      <m:t>&amp;</m:t>
                    </m:r>
                    <m:r>
                      <a:rPr lang="en-US" b="0" i="1">
                        <a:latin typeface="Cambria Math"/>
                      </a:rPr>
                      <m:t>𝐿</m:t>
                    </m:r>
                  </m:oMath>
                </a14:m>
                <a:r>
                  <a:rPr lang="en-US" b="0" dirty="0"/>
                  <a:t> reduces as the swap approaches maturity so that the amount of IM on a given path is also reduced.</a:t>
                </a:r>
              </a:p>
              <a:p>
                <a:pPr marL="530225" lvl="1" indent="-285750">
                  <a:lnSpc>
                    <a:spcPct val="150000"/>
                  </a:lnSpc>
                  <a:buFont typeface="Wingdings" panose="05000000000000000000" pitchFamily="2" charset="2"/>
                  <a:buChar char="q"/>
                </a:pPr>
                <a:r>
                  <a:rPr lang="en-US" b="0" dirty="0"/>
                  <a:t>However, the size of the trade flows is not reduced, but can actually grow with simulation time as larger and larger realizations of the floating rates are possible.</a:t>
                </a:r>
              </a:p>
              <a:p>
                <a:pPr marL="530225" lvl="1" indent="-285750">
                  <a:lnSpc>
                    <a:spcPct val="150000"/>
                  </a:lnSpc>
                  <a:buFont typeface="Wingdings" panose="05000000000000000000" pitchFamily="2" charset="2"/>
                  <a:buChar char="q"/>
                </a:pPr>
                <a:r>
                  <a:rPr lang="en-US" b="0" dirty="0"/>
                  <a:t>Thus, when the swap approaches maturity the amount of IM is greatly reduced relative to the trade flows, so exposure spikes grow larger, while the </a:t>
                </a:r>
                <a:r>
                  <a:rPr lang="en-US" b="0" i="1" dirty="0"/>
                  <a:t>diffusion</a:t>
                </a:r>
                <a:r>
                  <a:rPr lang="en-US" b="0" dirty="0"/>
                  <a:t> component of the exposure becomes smaller.</a:t>
                </a:r>
              </a:p>
              <a:p>
                <a:pPr marL="285750" lvl="0" indent="-285750">
                  <a:lnSpc>
                    <a:spcPct val="150000"/>
                  </a:lnSpc>
                  <a:buFont typeface="Wingdings" panose="05000000000000000000" pitchFamily="2" charset="2"/>
                  <a:buChar char="v"/>
                </a:pPr>
                <a:r>
                  <a:rPr lang="en-US" u="sng" dirty="0"/>
                  <a:t>Cross-Currency Swap VM + IM EE</a:t>
                </a:r>
                <a:r>
                  <a:rPr lang="en-US" dirty="0"/>
                  <a:t>:</a:t>
                </a:r>
                <a:r>
                  <a:rPr lang="en-US" b="0" dirty="0"/>
                  <a:t> Andersen, Pykhtin, and Sokol (2017) compute the impact of IM on the vanilla swap and the cross currency swap portfolios described earlier.</a:t>
                </a:r>
              </a:p>
              <a:p>
                <a:pPr marL="530225" lvl="1" indent="-285750">
                  <a:lnSpc>
                    <a:spcPct val="150000"/>
                  </a:lnSpc>
                  <a:buFont typeface="Wingdings" panose="05000000000000000000" pitchFamily="2" charset="2"/>
                  <a:buChar char="q"/>
                </a:pPr>
                <a:r>
                  <a:rPr lang="en-US" b="0" dirty="0"/>
                  <a:t>As can be seen there the IM strongly suppresses the diffusion component of the portfolio value changes, but proves inadequate in reducing the spikes of exposure for both single currency, and especially, cross-currency portfolios.</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14400"/>
                <a:ext cx="8153400" cy="5867400"/>
              </a:xfrm>
              <a:blipFill rotWithShape="1">
                <a:blip r:embed="rId3"/>
                <a:stretch>
                  <a:fillRect l="-1196" r="-972"/>
                </a:stretch>
              </a:blipFill>
            </p:spPr>
            <p:txBody>
              <a:bodyPr/>
              <a:lstStyle/>
              <a:p>
                <a:r>
                  <a:rPr lang="en-US">
                    <a:noFill/>
                  </a:rPr>
                  <a:t> </a:t>
                </a:r>
              </a:p>
            </p:txBody>
          </p:sp>
        </mc:Fallback>
      </mc:AlternateContent>
    </p:spTree>
    <p:extLst>
      <p:ext uri="{BB962C8B-B14F-4D97-AF65-F5344CB8AC3E}">
        <p14:creationId xmlns:p14="http://schemas.microsoft.com/office/powerpoint/2010/main" val="27794952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14400"/>
                <a:ext cx="8153400" cy="5867400"/>
              </a:xfrm>
            </p:spPr>
            <p:txBody>
              <a:bodyPr/>
              <a:lstStyle/>
              <a:p>
                <a:pPr algn="ctr">
                  <a:lnSpc>
                    <a:spcPct val="150000"/>
                  </a:lnSpc>
                </a:pPr>
                <a:r>
                  <a:rPr lang="en-US" sz="1600" dirty="0"/>
                  <a:t>Conclusions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Fully Collateralized Counterparty Exposure</a:t>
                </a:r>
                <a:r>
                  <a:rPr lang="en-US" dirty="0"/>
                  <a:t>:</a:t>
                </a:r>
                <a:r>
                  <a:rPr lang="en-US" b="0" dirty="0">
                    <a:latin typeface="+mn-lt"/>
                  </a:rPr>
                  <a:t> Industry standard models for collateralized credit risk are well-known to produce non-negligible counterparty credit risk exposure, even under full collateralization of the variation margin.</a:t>
                </a:r>
              </a:p>
              <a:p>
                <a:pPr marL="530225" lvl="1" indent="-285750">
                  <a:lnSpc>
                    <a:spcPct val="150000"/>
                  </a:lnSpc>
                  <a:buFont typeface="Wingdings" panose="05000000000000000000" pitchFamily="2" charset="2"/>
                  <a:buChar char="q"/>
                </a:pPr>
                <a:r>
                  <a:rPr lang="en-US" b="0" dirty="0">
                    <a:latin typeface="+mn-lt"/>
                  </a:rPr>
                  <a:t>This exposure essentially arises due to the inevitable operational an legal delays (margin period of risk, or </a:t>
                </a:r>
                <a14:m>
                  <m:oMath xmlns:m="http://schemas.openxmlformats.org/officeDocument/2006/math">
                    <m:r>
                      <a:rPr lang="en-US" b="0" i="1">
                        <a:latin typeface="Cambria Math" panose="02040503050406030204" pitchFamily="18" charset="0"/>
                      </a:rPr>
                      <m:t>𝑀𝑃𝑜𝑅</m:t>
                    </m:r>
                  </m:oMath>
                </a14:m>
                <a:r>
                  <a:rPr lang="en-US" b="0" dirty="0">
                    <a:latin typeface="+mn-lt"/>
                  </a:rPr>
                  <a:t>) that are </a:t>
                </a:r>
                <a:r>
                  <a:rPr lang="en-US" b="0" i="1" dirty="0">
                    <a:latin typeface="+mn-lt"/>
                  </a:rPr>
                  <a:t>baked into</a:t>
                </a:r>
                <a:r>
                  <a:rPr lang="en-US" b="0" dirty="0">
                    <a:latin typeface="+mn-lt"/>
                  </a:rPr>
                  <a:t> the workings of ISDA contracts that govern OTC trading.</a:t>
                </a:r>
              </a:p>
              <a:p>
                <a:pPr marL="285750" lvl="0" indent="-285750">
                  <a:lnSpc>
                    <a:spcPct val="150000"/>
                  </a:lnSpc>
                  <a:buFont typeface="Wingdings" panose="05000000000000000000" pitchFamily="2" charset="2"/>
                  <a:buChar char="v"/>
                </a:pPr>
                <a:r>
                  <a:rPr lang="en-US" u="sng" dirty="0"/>
                  <a:t>Classical Implementations of the</a:t>
                </a:r>
                <a14:m>
                  <m:oMath xmlns:m="http://schemas.openxmlformats.org/officeDocument/2006/math">
                    <m:r>
                      <a:rPr lang="en-US" i="1" u="sng">
                        <a:latin typeface="Cambria Math" panose="02040503050406030204" pitchFamily="18" charset="0"/>
                      </a:rPr>
                      <m:t> </m:t>
                    </m:r>
                    <m:r>
                      <a:rPr lang="en-US" i="1" u="sng">
                        <a:latin typeface="Cambria Math" panose="02040503050406030204" pitchFamily="18" charset="0"/>
                      </a:rPr>
                      <m:t>𝑀𝑃𝑜𝑅</m:t>
                    </m:r>
                  </m:oMath>
                </a14:m>
                <a:r>
                  <a:rPr lang="en-US" u="sng" dirty="0"/>
                  <a:t> </a:t>
                </a:r>
                <a:r>
                  <a:rPr lang="en-US" dirty="0"/>
                  <a:t>:</a:t>
                </a:r>
                <a:r>
                  <a:rPr lang="en-US" b="0" dirty="0">
                    <a:latin typeface="+mn-lt"/>
                  </a:rPr>
                  <a:t> In the most common industry implementation, the length of the </a:t>
                </a:r>
                <a14:m>
                  <m:oMath xmlns:m="http://schemas.openxmlformats.org/officeDocument/2006/math">
                    <m:r>
                      <a:rPr lang="en-US" b="0" i="1">
                        <a:latin typeface="Cambria Math" panose="02040503050406030204" pitchFamily="18" charset="0"/>
                      </a:rPr>
                      <m:t>𝑀𝑃𝑜𝑅</m:t>
                    </m:r>
                  </m:oMath>
                </a14:m>
                <a:r>
                  <a:rPr lang="en-US" b="0" dirty="0">
                    <a:latin typeface="+mn-lt"/>
                  </a:rPr>
                  <a:t>, and precisely what transpires inside it, is, however, often treated in a highly stylized fashion.</a:t>
                </a:r>
              </a:p>
              <a:p>
                <a:pPr marL="530225" lvl="1" indent="-285750">
                  <a:lnSpc>
                    <a:spcPct val="150000"/>
                  </a:lnSpc>
                  <a:buFont typeface="Wingdings" panose="05000000000000000000" pitchFamily="2" charset="2"/>
                  <a:buChar char="q"/>
                </a:pPr>
                <a:r>
                  <a:rPr lang="en-US" b="0" dirty="0">
                    <a:latin typeface="+mn-lt"/>
                  </a:rPr>
                  <a:t>Often the </a:t>
                </a:r>
                <a14:m>
                  <m:oMath xmlns:m="http://schemas.openxmlformats.org/officeDocument/2006/math">
                    <m:r>
                      <a:rPr lang="en-US" b="0" i="1">
                        <a:latin typeface="Cambria Math" panose="02040503050406030204" pitchFamily="18" charset="0"/>
                      </a:rPr>
                      <m:t>𝑀𝑃𝑜𝑅</m:t>
                    </m:r>
                  </m:oMath>
                </a14:m>
                <a:r>
                  <a:rPr lang="en-US" b="0" dirty="0">
                    <a:latin typeface="+mn-lt"/>
                  </a:rPr>
                  <a:t> is set equal to 10 business days for little reason other than tradition, and often counter-parties are assumed to have oddly synchronized behavior inside the </a:t>
                </a:r>
                <a14:m>
                  <m:oMath xmlns:m="http://schemas.openxmlformats.org/officeDocument/2006/math">
                    <m:r>
                      <a:rPr lang="en-US" b="0" i="1">
                        <a:latin typeface="Cambria Math" panose="02040503050406030204" pitchFamily="18" charset="0"/>
                      </a:rPr>
                      <m:t>𝑀𝑃𝑜𝑅</m:t>
                    </m:r>
                  </m:oMath>
                </a14:m>
                <a:r>
                  <a:rPr lang="en-US" b="0" dirty="0">
                    <a:latin typeface="+mn-lt"/>
                  </a:rPr>
                  <a:t>.</a:t>
                </a:r>
              </a:p>
              <a:p>
                <a:pPr marL="285750" indent="-285750">
                  <a:lnSpc>
                    <a:spcPct val="150000"/>
                  </a:lnSpc>
                  <a:buFont typeface="Wingdings" panose="05000000000000000000" pitchFamily="2" charset="2"/>
                  <a:buChar char="v"/>
                </a:pPr>
                <a:r>
                  <a:rPr lang="en-US" u="sng" dirty="0"/>
                  <a:t>The Classical+ and Classical- Implementations</a:t>
                </a:r>
                <a:r>
                  <a:rPr lang="en-US" dirty="0"/>
                  <a:t>:</a:t>
                </a:r>
                <a:r>
                  <a:rPr lang="en-US" b="0" dirty="0">
                    <a:latin typeface="+mn-lt"/>
                  </a:rPr>
                  <a:t> For instance, one common approach – denoted Classical- - assumes that the </a:t>
                </a:r>
                <a14:m>
                  <m:oMath xmlns:m="http://schemas.openxmlformats.org/officeDocument/2006/math">
                    <m:r>
                      <a:rPr lang="en-US" b="0" i="1">
                        <a:latin typeface="Cambria Math" panose="02040503050406030204" pitchFamily="18" charset="0"/>
                      </a:rPr>
                      <m:t>𝑀𝑃𝑜𝑅</m:t>
                    </m:r>
                  </m:oMath>
                </a14:m>
                <a:r>
                  <a:rPr lang="en-US" b="0" dirty="0">
                    <a:latin typeface="+mn-lt"/>
                  </a:rPr>
                  <a:t> and the trade flows by both counter-parties terminate at the beginning of the </a:t>
                </a:r>
                <a14:m>
                  <m:oMath xmlns:m="http://schemas.openxmlformats.org/officeDocument/2006/math">
                    <m:r>
                      <a:rPr lang="en-US" b="0" i="1">
                        <a:latin typeface="Cambria Math" panose="02040503050406030204" pitchFamily="18" charset="0"/>
                      </a:rPr>
                      <m:t>𝑀𝑃𝑜𝑅</m:t>
                    </m:r>
                  </m:oMath>
                </a14:m>
                <a:r>
                  <a:rPr lang="en-US" b="0" dirty="0">
                    <a:latin typeface="+mn-lt"/>
                  </a:rPr>
                  <a:t>, but the trade flows terminate simultaneously at the end of the </a:t>
                </a:r>
                <a14:m>
                  <m:oMath xmlns:m="http://schemas.openxmlformats.org/officeDocument/2006/math">
                    <m:r>
                      <a:rPr lang="en-US" b="0" i="1">
                        <a:latin typeface="Cambria Math" panose="02040503050406030204" pitchFamily="18" charset="0"/>
                      </a:rPr>
                      <m:t>𝑀𝑃𝑜𝑅</m:t>
                    </m:r>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Surprisingly, the Classical+ and the Classical- approaches continue to co-exists in the market, and neither has become the sole market practice.</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14400"/>
                <a:ext cx="8153400" cy="5867400"/>
              </a:xfrm>
              <a:blipFill rotWithShape="1">
                <a:blip r:embed="rId3"/>
                <a:stretch>
                  <a:fillRect l="-1196" r="-1345"/>
                </a:stretch>
              </a:blipFill>
            </p:spPr>
            <p:txBody>
              <a:bodyPr/>
              <a:lstStyle/>
              <a:p>
                <a:r>
                  <a:rPr lang="en-US">
                    <a:noFill/>
                  </a:rPr>
                  <a:t> </a:t>
                </a:r>
              </a:p>
            </p:txBody>
          </p:sp>
        </mc:Fallback>
      </mc:AlternateContent>
    </p:spTree>
    <p:extLst>
      <p:ext uri="{BB962C8B-B14F-4D97-AF65-F5344CB8AC3E}">
        <p14:creationId xmlns:p14="http://schemas.microsoft.com/office/powerpoint/2010/main" val="692818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14400"/>
                <a:ext cx="8153400" cy="5943600"/>
              </a:xfrm>
            </p:spPr>
            <p:txBody>
              <a:bodyPr/>
              <a:lstStyle/>
              <a:p>
                <a:pPr algn="ctr">
                  <a:lnSpc>
                    <a:spcPct val="150000"/>
                  </a:lnSpc>
                </a:pPr>
                <a:r>
                  <a:rPr lang="en-US" sz="1600" dirty="0"/>
                  <a:t>Conclusions - 2</a:t>
                </a:r>
              </a:p>
              <a:p>
                <a:pPr lvl="0">
                  <a:lnSpc>
                    <a:spcPct val="150000"/>
                  </a:lnSpc>
                </a:pPr>
                <a:endParaRPr lang="en-US" dirty="0">
                  <a:latin typeface="+mn-lt"/>
                </a:endParaRPr>
              </a:p>
              <a:p>
                <a:pPr marL="285750" lvl="0" indent="-285750">
                  <a:lnSpc>
                    <a:spcPct val="150000"/>
                  </a:lnSpc>
                  <a:buFont typeface="Wingdings" panose="05000000000000000000" pitchFamily="2" charset="2"/>
                  <a:buChar char="v"/>
                </a:pPr>
                <a:r>
                  <a:rPr lang="en-US" u="sng" dirty="0"/>
                  <a:t>Reasons for the Popularity of the Classical Models</a:t>
                </a:r>
                <a:r>
                  <a:rPr lang="en-US" dirty="0"/>
                  <a:t>:</a:t>
                </a:r>
                <a:r>
                  <a:rPr lang="en-US" b="0" dirty="0">
                    <a:latin typeface="+mn-lt"/>
                  </a:rPr>
                  <a:t> One reason for this state of affairs is that the two models correspond to different choices for the trade-off between implementation complexity and the model stability; Classical+ is easier to implement but is prone to spurious spikes in the daily CVA P&amp;L – as demonstrated earlier – whereas Classical- is more difficult to implement, but is free from such spikes.</a:t>
                </a:r>
              </a:p>
              <a:p>
                <a:pPr marL="285750" lvl="0" indent="-285750">
                  <a:lnSpc>
                    <a:spcPct val="150000"/>
                  </a:lnSpc>
                  <a:buFont typeface="Wingdings" panose="05000000000000000000" pitchFamily="2" charset="2"/>
                  <a:buChar char="v"/>
                </a:pPr>
                <a:r>
                  <a:rPr lang="en-US" u="sng" dirty="0"/>
                  <a:t>Objectives of </a:t>
                </a:r>
                <a:r>
                  <a:rPr lang="en-US" i="1" u="sng" dirty="0"/>
                  <a:t>Well</a:t>
                </a:r>
                <a:r>
                  <a:rPr lang="en-US" u="sng" dirty="0"/>
                  <a:t> Designed Models</a:t>
                </a:r>
                <a:r>
                  <a:rPr lang="en-US" dirty="0"/>
                  <a:t>:</a:t>
                </a:r>
                <a:r>
                  <a:rPr lang="en-US" b="0" dirty="0">
                    <a:latin typeface="+mn-lt"/>
                  </a:rPr>
                  <a:t> Ultimately, of course, a model should be selected not on the basis of the implementation ease or on the properties of a specific numerical technique, but on the basis of how well the model captures the legal and the behavioral aspects of the events around a counter-party default.</a:t>
                </a:r>
              </a:p>
              <a:p>
                <a:pPr marL="530225" lvl="1" indent="-285750">
                  <a:lnSpc>
                    <a:spcPct val="150000"/>
                  </a:lnSpc>
                  <a:buFont typeface="Wingdings" panose="05000000000000000000" pitchFamily="2" charset="2"/>
                  <a:buChar char="q"/>
                </a:pPr>
                <a:r>
                  <a:rPr lang="en-US" b="0" dirty="0">
                    <a:latin typeface="+mn-lt"/>
                  </a:rPr>
                  <a:t>The term </a:t>
                </a:r>
                <a:r>
                  <a:rPr lang="en-US" b="0" i="1" dirty="0">
                    <a:latin typeface="+mn-lt"/>
                  </a:rPr>
                  <a:t>well</a:t>
                </a:r>
                <a:r>
                  <a:rPr lang="en-US" b="0" dirty="0">
                    <a:latin typeface="+mn-lt"/>
                  </a:rPr>
                  <a:t> means different things in different applications of the exposure model.</a:t>
                </a:r>
              </a:p>
              <a:p>
                <a:pPr marL="530225" lvl="1" indent="-285750">
                  <a:lnSpc>
                    <a:spcPct val="150000"/>
                  </a:lnSpc>
                  <a:buFont typeface="Wingdings" panose="05000000000000000000" pitchFamily="2" charset="2"/>
                  <a:buChar char="q"/>
                </a:pPr>
                <a:r>
                  <a:rPr lang="en-US" b="0" dirty="0">
                    <a:latin typeface="+mn-lt"/>
                  </a:rPr>
                  <a:t>For regulatory capital purposes, prudence and conservatism may, for instance, be as important as outright precision.</a:t>
                </a:r>
              </a:p>
              <a:p>
                <a:pPr marL="285750" lvl="0" indent="-285750">
                  <a:lnSpc>
                    <a:spcPct val="150000"/>
                  </a:lnSpc>
                  <a:buFont typeface="Wingdings" panose="05000000000000000000" pitchFamily="2" charset="2"/>
                  <a:buChar char="v"/>
                </a:pPr>
                <a:r>
                  <a:rPr lang="en-US" u="sng" dirty="0"/>
                  <a:t>Inadequacies of the Classical Approach</a:t>
                </a:r>
                <a:r>
                  <a:rPr lang="en-US" dirty="0"/>
                  <a:t>:</a:t>
                </a:r>
                <a:r>
                  <a:rPr lang="en-US" b="0" dirty="0">
                    <a:latin typeface="+mn-lt"/>
                  </a:rPr>
                  <a:t> To this end, even a cursory analysis suggests that the perfect synchronicity of the Classical </a:t>
                </a:r>
                <a14:m>
                  <m:oMath xmlns:m="http://schemas.openxmlformats.org/officeDocument/2006/math">
                    <m:r>
                      <a:rPr lang="en-US" b="0" i="1">
                        <a:latin typeface="Cambria Math" panose="02040503050406030204" pitchFamily="18" charset="0"/>
                      </a:rPr>
                      <m:t>±</m:t>
                    </m:r>
                  </m:oMath>
                </a14:m>
                <a:r>
                  <a:rPr lang="en-US" b="0" dirty="0">
                    <a:latin typeface="+mn-lt"/>
                  </a:rPr>
                  <a:t> models cannot be supported in reality.</a:t>
                </a:r>
              </a:p>
              <a:p>
                <a:pPr marL="530225" lvl="1" indent="-285750">
                  <a:lnSpc>
                    <a:spcPct val="150000"/>
                  </a:lnSpc>
                  <a:buFont typeface="Wingdings" panose="05000000000000000000" pitchFamily="2" charset="2"/>
                  <a:buChar char="q"/>
                </a:pPr>
                <a:r>
                  <a:rPr lang="en-US" b="0" dirty="0">
                    <a:latin typeface="+mn-lt"/>
                  </a:rPr>
                  <a:t>For instance, due to the way the CSA works in practice, the non-defaulting party will need at least 3 days after a portfolio valuation date to determine for sure that the corresponding margin payment by its counterparty will not be honored.</a:t>
                </a:r>
              </a:p>
              <a:p>
                <a:pPr lvl="0"/>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14400"/>
                <a:ext cx="8153400" cy="5943600"/>
              </a:xfrm>
              <a:blipFill rotWithShape="1">
                <a:blip r:embed="rId3"/>
                <a:stretch>
                  <a:fillRect l="-1196" r="-1868" b="-1641"/>
                </a:stretch>
              </a:blipFill>
            </p:spPr>
            <p:txBody>
              <a:bodyPr/>
              <a:lstStyle/>
              <a:p>
                <a:r>
                  <a:rPr lang="en-US">
                    <a:noFill/>
                  </a:rPr>
                  <a:t> </a:t>
                </a:r>
              </a:p>
            </p:txBody>
          </p:sp>
        </mc:Fallback>
      </mc:AlternateContent>
    </p:spTree>
    <p:extLst>
      <p:ext uri="{BB962C8B-B14F-4D97-AF65-F5344CB8AC3E}">
        <p14:creationId xmlns:p14="http://schemas.microsoft.com/office/powerpoint/2010/main" val="832619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14400"/>
                <a:ext cx="8153400" cy="5943600"/>
              </a:xfrm>
            </p:spPr>
            <p:txBody>
              <a:bodyPr/>
              <a:lstStyle/>
              <a:p>
                <a:pPr algn="ctr">
                  <a:lnSpc>
                    <a:spcPct val="150000"/>
                  </a:lnSpc>
                </a:pPr>
                <a:r>
                  <a:rPr lang="en-US" sz="1600" dirty="0"/>
                  <a:t>Conclusions - 3</a:t>
                </a:r>
              </a:p>
              <a:p>
                <a:pPr lvl="0">
                  <a:lnSpc>
                    <a:spcPct val="150000"/>
                  </a:lnSpc>
                </a:pPr>
                <a:endParaRPr lang="en-US" dirty="0">
                  <a:latin typeface="+mn-lt"/>
                </a:endParaRPr>
              </a:p>
              <a:p>
                <a:pPr marL="285750" lvl="0" indent="-285750">
                  <a:lnSpc>
                    <a:spcPct val="150000"/>
                  </a:lnSpc>
                  <a:buFont typeface="Wingdings" panose="05000000000000000000" pitchFamily="2" charset="2"/>
                  <a:buChar char="v"/>
                </a:pPr>
                <a:r>
                  <a:rPr lang="en-US" u="sng" dirty="0"/>
                  <a:t>Detailed Analysis of </a:t>
                </a:r>
                <a14:m>
                  <m:oMath xmlns:m="http://schemas.openxmlformats.org/officeDocument/2006/math">
                    <m:r>
                      <a:rPr lang="en-US" i="1" u="sng">
                        <a:latin typeface="Cambria Math" panose="02040503050406030204" pitchFamily="18" charset="0"/>
                      </a:rPr>
                      <m:t>𝑀𝑃𝑜𝑅</m:t>
                    </m:r>
                  </m:oMath>
                </a14:m>
                <a:r>
                  <a:rPr lang="en-US" u="sng" dirty="0"/>
                  <a:t> Timeline</a:t>
                </a:r>
                <a:r>
                  <a:rPr lang="en-US" dirty="0"/>
                  <a:t>:</a:t>
                </a:r>
                <a:r>
                  <a:rPr lang="en-US" b="0" dirty="0">
                    <a:latin typeface="+mn-lt"/>
                  </a:rPr>
                  <a:t> This chapter carefully dissects the </a:t>
                </a:r>
                <a14:m>
                  <m:oMath xmlns:m="http://schemas.openxmlformats.org/officeDocument/2006/math">
                    <m:r>
                      <a:rPr lang="en-US" b="0" i="1">
                        <a:latin typeface="Cambria Math" panose="02040503050406030204" pitchFamily="18" charset="0"/>
                      </a:rPr>
                      <m:t>𝑀𝑃𝑜𝑅</m:t>
                    </m:r>
                  </m:oMath>
                </a14:m>
                <a:r>
                  <a:rPr lang="en-US" b="0" dirty="0">
                    <a:latin typeface="+mn-lt"/>
                  </a:rPr>
                  <a:t> into a full timeline around the default event, starting with the missed margin call and culminating at the post-default valuation date at which the termination value of the portfolio is established.</a:t>
                </a:r>
              </a:p>
              <a:p>
                <a:pPr marL="285750" lvl="0" indent="-285750">
                  <a:lnSpc>
                    <a:spcPct val="150000"/>
                  </a:lnSpc>
                  <a:buFont typeface="Wingdings" panose="05000000000000000000" pitchFamily="2" charset="2"/>
                  <a:buChar char="v"/>
                </a:pPr>
                <a:r>
                  <a:rPr lang="en-US" u="sng" dirty="0"/>
                  <a:t>Model Parameters of the Timeline</a:t>
                </a:r>
                <a:r>
                  <a:rPr lang="en-US" dirty="0"/>
                  <a:t>:</a:t>
                </a:r>
                <a:r>
                  <a:rPr lang="en-US" b="0" dirty="0"/>
                  <a:t> For modeling purposes, the timeline of the model has been condensed into 4 model parameters, each specified as the number of days prior to the termination for the events below – in contrast the classical model has only one parameter – the full length of the </a:t>
                </a:r>
                <a14:m>
                  <m:oMath xmlns:m="http://schemas.openxmlformats.org/officeDocument/2006/math">
                    <m:r>
                      <a:rPr lang="en-US" b="0" i="1">
                        <a:latin typeface="Cambria Math" panose="02040503050406030204" pitchFamily="18" charset="0"/>
                      </a:rPr>
                      <m:t>𝑀𝑃𝑜𝑅</m:t>
                    </m:r>
                  </m:oMath>
                </a14:m>
                <a:r>
                  <a:rPr lang="en-US" b="0" dirty="0"/>
                  <a:t>.</a:t>
                </a:r>
              </a:p>
              <a:p>
                <a:pPr marL="285750" lvl="0" indent="-285750">
                  <a:lnSpc>
                    <a:spcPct val="150000"/>
                  </a:lnSpc>
                  <a:buFont typeface="Wingdings" panose="05000000000000000000" pitchFamily="2" charset="2"/>
                  <a:buChar char="v"/>
                </a:pPr>
                <a:r>
                  <a:rPr lang="en-US" u="sng" dirty="0"/>
                  <a:t>Dealer/Client Trade/Margin Dates</a:t>
                </a:r>
                <a:r>
                  <a:rPr lang="en-US" dirty="0"/>
                  <a:t>:</a:t>
                </a:r>
              </a:p>
              <a:p>
                <a:pPr lvl="2">
                  <a:lnSpc>
                    <a:spcPct val="150000"/>
                  </a:lnSpc>
                  <a:buFont typeface="Wingdings" panose="05000000000000000000" pitchFamily="2" charset="2"/>
                  <a:buChar char="q"/>
                </a:pPr>
                <a:r>
                  <a:rPr lang="en-US" dirty="0"/>
                  <a:t>The last market data measurement for which the margin flow is received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𝐶</m:t>
                        </m:r>
                      </m:sub>
                    </m:sSub>
                  </m:oMath>
                </a14:m>
                <a:r>
                  <a:rPr lang="en-US" dirty="0"/>
                  <a:t>) and paid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𝐵</m:t>
                        </m:r>
                      </m:sub>
                    </m:sSub>
                  </m:oMath>
                </a14:m>
                <a:r>
                  <a:rPr lang="en-US" dirty="0"/>
                  <a:t>) as prescribed.</a:t>
                </a:r>
              </a:p>
              <a:p>
                <a:pPr lvl="2">
                  <a:lnSpc>
                    <a:spcPct val="150000"/>
                  </a:lnSpc>
                  <a:buFont typeface="Wingdings" panose="05000000000000000000" pitchFamily="2" charset="2"/>
                  <a:buChar char="q"/>
                </a:pPr>
                <a:r>
                  <a:rPr lang="en-US" dirty="0"/>
                  <a:t>The last date when the defaulting party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𝐶</m:t>
                        </m:r>
                      </m:sub>
                    </m:sSub>
                    <m:r>
                      <a:rPr lang="en-US" i="1">
                        <a:latin typeface="Cambria Math" panose="02040503050406030204" pitchFamily="18" charset="0"/>
                      </a:rPr>
                      <m:t>′</m:t>
                    </m:r>
                  </m:oMath>
                </a14:m>
                <a:r>
                  <a:rPr lang="en-US" dirty="0"/>
                  <a:t>) and the dealer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𝐷</m:t>
                        </m:r>
                      </m:sub>
                    </m:sSub>
                    <m:r>
                      <a:rPr lang="en-US" i="1">
                        <a:latin typeface="Cambria Math" panose="02040503050406030204" pitchFamily="18" charset="0"/>
                      </a:rPr>
                      <m:t>′)</m:t>
                    </m:r>
                  </m:oMath>
                </a14:m>
                <a:r>
                  <a:rPr lang="en-US" dirty="0"/>
                  <a:t> make the trade payments as prescribed.</a:t>
                </a:r>
              </a:p>
              <a:p>
                <a:pPr marL="285750" lvl="0" indent="-285750">
                  <a:lnSpc>
                    <a:spcPct val="150000"/>
                  </a:lnSpc>
                  <a:buFont typeface="Wingdings" panose="05000000000000000000" pitchFamily="2" charset="2"/>
                  <a:buChar char="v"/>
                </a:pPr>
                <a:r>
                  <a:rPr lang="en-US" u="sng" dirty="0"/>
                  <a:t>Legal Operational Basis behind the Parameters</a:t>
                </a:r>
                <a:r>
                  <a:rPr lang="en-US" dirty="0"/>
                  <a:t>:</a:t>
                </a:r>
                <a:r>
                  <a:rPr lang="en-US" b="0" dirty="0">
                    <a:latin typeface="+mn-lt"/>
                  </a:rPr>
                  <a:t> As shown, each of these parameters has a legal and/or operational interpretation, enabling calibration from the CSA and from the operational setup of the dealer.</a:t>
                </a:r>
              </a:p>
              <a:p>
                <a:pPr marL="530225" lvl="1" indent="-285750">
                  <a:lnSpc>
                    <a:spcPct val="150000"/>
                  </a:lnSpc>
                  <a:buFont typeface="Wingdings" panose="05000000000000000000" pitchFamily="2" charset="2"/>
                  <a:buChar char="q"/>
                </a:pPr>
                <a:r>
                  <a:rPr lang="en-US" b="0" dirty="0">
                    <a:latin typeface="+mn-lt"/>
                  </a:rPr>
                  <a:t>Note that the proposed model parameterization includes the Classical+ and the Classical- models as the limit cases.</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14400"/>
                <a:ext cx="8153400" cy="5943600"/>
              </a:xfrm>
              <a:blipFill rotWithShape="1">
                <a:blip r:embed="rId3"/>
                <a:stretch>
                  <a:fillRect l="-1196" r="-1121"/>
                </a:stretch>
              </a:blipFill>
            </p:spPr>
            <p:txBody>
              <a:bodyPr/>
              <a:lstStyle/>
              <a:p>
                <a:r>
                  <a:rPr lang="en-US">
                    <a:noFill/>
                  </a:rPr>
                  <a:t> </a:t>
                </a:r>
              </a:p>
            </p:txBody>
          </p:sp>
        </mc:Fallback>
      </mc:AlternateContent>
    </p:spTree>
    <p:extLst>
      <p:ext uri="{BB962C8B-B14F-4D97-AF65-F5344CB8AC3E}">
        <p14:creationId xmlns:p14="http://schemas.microsoft.com/office/powerpoint/2010/main" val="17547975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14400"/>
                <a:ext cx="8153400" cy="5943600"/>
              </a:xfrm>
            </p:spPr>
            <p:txBody>
              <a:bodyPr/>
              <a:lstStyle/>
              <a:p>
                <a:pPr algn="ctr">
                  <a:lnSpc>
                    <a:spcPct val="150000"/>
                  </a:lnSpc>
                </a:pPr>
                <a:r>
                  <a:rPr lang="en-US" sz="1600" dirty="0"/>
                  <a:t>Conclusions - 4</a:t>
                </a:r>
              </a:p>
              <a:p>
                <a:pPr lvl="0">
                  <a:lnSpc>
                    <a:spcPct val="150000"/>
                  </a:lnSpc>
                </a:pPr>
                <a:endParaRPr lang="en-US" dirty="0">
                  <a:latin typeface="+mn-lt"/>
                </a:endParaRPr>
              </a:p>
              <a:p>
                <a:pPr marL="285750" lvl="0" indent="-285750">
                  <a:lnSpc>
                    <a:spcPct val="150000"/>
                  </a:lnSpc>
                  <a:buFont typeface="Wingdings" panose="05000000000000000000" pitchFamily="2" charset="2"/>
                  <a:buChar char="v"/>
                </a:pPr>
                <a:r>
                  <a:rPr lang="en-US" u="sng" dirty="0"/>
                  <a:t>Aggressive CSA Timeline for the </a:t>
                </a:r>
                <a14:m>
                  <m:oMath xmlns:m="http://schemas.openxmlformats.org/officeDocument/2006/math">
                    <m:r>
                      <a:rPr lang="en-US" i="1" u="sng">
                        <a:latin typeface="Cambria Math" panose="02040503050406030204" pitchFamily="18" charset="0"/>
                      </a:rPr>
                      <m:t>𝑀𝑃𝑜𝑅</m:t>
                    </m:r>
                  </m:oMath>
                </a14:m>
                <a:r>
                  <a:rPr lang="en-US" dirty="0"/>
                  <a:t>:</a:t>
                </a:r>
                <a:r>
                  <a:rPr lang="en-US" b="0" dirty="0">
                    <a:latin typeface="+mn-lt"/>
                  </a:rPr>
                  <a:t> For indicative purposes, two particular models are described – Aggressive and Conservative.</a:t>
                </a:r>
              </a:p>
              <a:p>
                <a:pPr marL="530225" lvl="1" indent="-285750">
                  <a:lnSpc>
                    <a:spcPct val="150000"/>
                  </a:lnSpc>
                  <a:buFont typeface="Wingdings" panose="05000000000000000000" pitchFamily="2" charset="2"/>
                  <a:buChar char="q"/>
                </a:pPr>
                <a:r>
                  <a:rPr lang="en-US" b="0" dirty="0">
                    <a:latin typeface="+mn-lt"/>
                  </a:rPr>
                  <a:t>For former assumes that the non-defaulting dealer always operates at an optimal operational level, and will enforce the legal provisions of the ISDA legal contracts as strictly as possible.</a:t>
                </a:r>
              </a:p>
              <a:p>
                <a:pPr marL="285750" lvl="0" indent="-285750">
                  <a:lnSpc>
                    <a:spcPct val="150000"/>
                  </a:lnSpc>
                  <a:buFont typeface="Wingdings" panose="05000000000000000000" pitchFamily="2" charset="2"/>
                  <a:buChar char="v"/>
                </a:pPr>
                <a:r>
                  <a:rPr lang="en-US" u="sng" dirty="0"/>
                  <a:t>Conservative CSA for </a:t>
                </a:r>
                <a14:m>
                  <m:oMath xmlns:m="http://schemas.openxmlformats.org/officeDocument/2006/math">
                    <m:r>
                      <a:rPr lang="en-US" i="1" u="sng">
                        <a:latin typeface="Cambria Math" panose="02040503050406030204" pitchFamily="18" charset="0"/>
                      </a:rPr>
                      <m:t>𝑀𝑃𝑜𝑅</m:t>
                    </m:r>
                  </m:oMath>
                </a14:m>
                <a:r>
                  <a:rPr lang="en-US" u="sng" dirty="0"/>
                  <a:t> Timeline</a:t>
                </a:r>
                <a:r>
                  <a:rPr lang="en-US" dirty="0"/>
                  <a:t>:</a:t>
                </a:r>
                <a:r>
                  <a:rPr lang="en-US" b="0" dirty="0">
                    <a:latin typeface="+mn-lt"/>
                  </a:rPr>
                  <a:t> The latter will allow for some slack in the operations of the dealer, to allow for manual checks of calculations, legal reviews, </a:t>
                </a:r>
                <a:r>
                  <a:rPr lang="en-US" b="0" i="1" dirty="0">
                    <a:latin typeface="+mn-lt"/>
                  </a:rPr>
                  <a:t>gaming</a:t>
                </a:r>
                <a:r>
                  <a:rPr lang="en-US" b="0" dirty="0">
                    <a:latin typeface="+mn-lt"/>
                  </a:rPr>
                  <a:t> behavior of the counterparty, and so forth.</a:t>
                </a:r>
              </a:p>
              <a:p>
                <a:pPr marL="285750" lvl="0" indent="-285750">
                  <a:lnSpc>
                    <a:spcPct val="150000"/>
                  </a:lnSpc>
                  <a:buFont typeface="Wingdings" panose="05000000000000000000" pitchFamily="2" charset="2"/>
                  <a:buChar char="v"/>
                </a:pPr>
                <a:r>
                  <a:rPr lang="en-US" u="sng" dirty="0"/>
                  <a:t>Aggressive/Conservative Timeline Exposure Comparison</a:t>
                </a:r>
                <a:r>
                  <a:rPr lang="en-US" dirty="0"/>
                  <a:t>:</a:t>
                </a:r>
                <a:r>
                  <a:rPr lang="en-US" b="0" dirty="0">
                    <a:latin typeface="+mn-lt"/>
                  </a:rPr>
                  <a:t> The Conservative model setting obviously produces higher exposures than the Aggressive setting, for the following reasons.</a:t>
                </a:r>
              </a:p>
              <a:p>
                <a:pPr lvl="2">
                  <a:lnSpc>
                    <a:spcPct val="150000"/>
                  </a:lnSpc>
                  <a:buFont typeface="Wingdings" panose="05000000000000000000" pitchFamily="2" charset="2"/>
                  <a:buChar char="q"/>
                </a:pPr>
                <a:r>
                  <a:rPr lang="en-US" dirty="0"/>
                  <a:t>The Conservative setting has a longer overall length of </a:t>
                </a:r>
                <a14:m>
                  <m:oMath xmlns:m="http://schemas.openxmlformats.org/officeDocument/2006/math">
                    <m:r>
                      <a:rPr lang="en-US" b="0" i="1">
                        <a:latin typeface="Cambria Math" panose="02040503050406030204" pitchFamily="18" charset="0"/>
                      </a:rPr>
                      <m:t>𝑀𝑃𝑜𝑅</m:t>
                    </m:r>
                  </m:oMath>
                </a14:m>
                <a:endParaRPr lang="en-US" dirty="0"/>
              </a:p>
              <a:p>
                <a:pPr lvl="2">
                  <a:lnSpc>
                    <a:spcPct val="150000"/>
                  </a:lnSpc>
                  <a:buFont typeface="Wingdings" panose="05000000000000000000" pitchFamily="2" charset="2"/>
                  <a:buChar char="q"/>
                </a:pPr>
                <a:r>
                  <a:rPr lang="en-US" dirty="0"/>
                  <a:t>The Conservative setting has a margin flow period where the dealer pays, but does not receive, margin flows</a:t>
                </a:r>
              </a:p>
              <a:p>
                <a:pPr lvl="2">
                  <a:lnSpc>
                    <a:spcPct val="150000"/>
                  </a:lnSpc>
                  <a:buFont typeface="Wingdings" panose="05000000000000000000" pitchFamily="2" charset="2"/>
                  <a:buChar char="q"/>
                </a:pPr>
                <a:r>
                  <a:rPr lang="en-US" dirty="0"/>
                  <a:t>The Conservative setting, unlike the Aggressive setting, contains a trade flow gap period where the dealer pays, but does not receive, trade flows</a:t>
                </a:r>
              </a:p>
              <a:p>
                <a:pPr marL="285750" lvl="0" indent="-285750">
                  <a:lnSpc>
                    <a:spcPct val="150000"/>
                  </a:lnSpc>
                  <a:buFont typeface="Wingdings" panose="05000000000000000000" pitchFamily="2" charset="2"/>
                  <a:buChar char="v"/>
                </a:pPr>
                <a:r>
                  <a:rPr lang="en-US" u="sng" dirty="0"/>
                  <a:t>Comparison of Margin Flow Exposures</a:t>
                </a:r>
                <a:r>
                  <a:rPr lang="en-US" dirty="0"/>
                  <a:t>:</a:t>
                </a:r>
                <a:r>
                  <a:rPr lang="en-US" b="0" dirty="0">
                    <a:latin typeface="+mn-lt"/>
                  </a:rPr>
                  <a:t> In their numerical tests, Andersen, Pykhtin, and Sokol (2017) found that the first two factors of the Conservative setting to have approximately twice the exposure of both the Aggressive and the Classical </a:t>
                </a:r>
                <a14:m>
                  <m:oMath xmlns:m="http://schemas.openxmlformats.org/officeDocument/2006/math">
                    <m:r>
                      <a:rPr lang="en-US" b="0" i="1">
                        <a:latin typeface="Cambria Math" panose="02040503050406030204" pitchFamily="18" charset="0"/>
                      </a:rPr>
                      <m:t>±</m:t>
                    </m:r>
                  </m:oMath>
                </a14:m>
                <a:r>
                  <a:rPr lang="en-US" b="0" dirty="0">
                    <a:latin typeface="+mn-lt"/>
                  </a:rPr>
                  <a:t> settings away from the dates of large trade flows.</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14400"/>
                <a:ext cx="8153400" cy="5943600"/>
              </a:xfrm>
              <a:blipFill rotWithShape="1">
                <a:blip r:embed="rId3"/>
                <a:stretch>
                  <a:fillRect l="-1196" r="-598" b="-3282"/>
                </a:stretch>
              </a:blipFill>
            </p:spPr>
            <p:txBody>
              <a:bodyPr/>
              <a:lstStyle/>
              <a:p>
                <a:r>
                  <a:rPr lang="en-US">
                    <a:noFill/>
                  </a:rPr>
                  <a:t> </a:t>
                </a:r>
              </a:p>
            </p:txBody>
          </p:sp>
        </mc:Fallback>
      </mc:AlternateContent>
    </p:spTree>
    <p:extLst>
      <p:ext uri="{BB962C8B-B14F-4D97-AF65-F5344CB8AC3E}">
        <p14:creationId xmlns:p14="http://schemas.microsoft.com/office/powerpoint/2010/main" val="3651494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14400"/>
            <a:ext cx="8153400" cy="5943600"/>
          </a:xfrm>
        </p:spPr>
        <p:txBody>
          <a:bodyPr/>
          <a:lstStyle/>
          <a:p>
            <a:pPr algn="ctr">
              <a:lnSpc>
                <a:spcPct val="150000"/>
              </a:lnSpc>
            </a:pPr>
            <a:r>
              <a:rPr lang="en-US" sz="1600" dirty="0"/>
              <a:t>Conclusions - 5</a:t>
            </a:r>
          </a:p>
          <a:p>
            <a:pPr lvl="0">
              <a:lnSpc>
                <a:spcPct val="150000"/>
              </a:lnSpc>
            </a:pPr>
            <a:endParaRPr lang="en-US" dirty="0">
              <a:latin typeface="+mn-lt"/>
            </a:endParaRPr>
          </a:p>
          <a:p>
            <a:pPr marL="285750" lvl="0" indent="-285750">
              <a:lnSpc>
                <a:spcPct val="150000"/>
              </a:lnSpc>
              <a:buFont typeface="Wingdings" panose="05000000000000000000" pitchFamily="2" charset="2"/>
              <a:buChar char="v"/>
            </a:pPr>
            <a:r>
              <a:rPr lang="en-US" u="sng" dirty="0"/>
              <a:t>Comparison of Trade Flow Exposures</a:t>
            </a:r>
            <a:r>
              <a:rPr lang="en-US" dirty="0"/>
              <a:t>:</a:t>
            </a:r>
            <a:r>
              <a:rPr lang="en-US" b="0" dirty="0">
                <a:latin typeface="+mn-lt"/>
              </a:rPr>
              <a:t> The last factor, i.e., the presence of a large trade flow gap may cause exposure spikes of extremely large magnitudes under the Conservative calibration.</a:t>
            </a:r>
          </a:p>
          <a:p>
            <a:pPr marL="530225" lvl="1" indent="-285750">
              <a:lnSpc>
                <a:spcPct val="150000"/>
              </a:lnSpc>
              <a:buFont typeface="Wingdings" panose="05000000000000000000" pitchFamily="2" charset="2"/>
              <a:buChar char="q"/>
            </a:pPr>
            <a:r>
              <a:rPr lang="en-US" b="0" dirty="0">
                <a:latin typeface="+mn-lt"/>
              </a:rPr>
              <a:t>Despite the fairly short duration of these spikes, they may easily add up to very significant CVA contributions, especially for cross-currency trades with principal exchange – the Herstatt risk.</a:t>
            </a:r>
          </a:p>
          <a:p>
            <a:pPr marL="285750" lvl="0" indent="-285750">
              <a:lnSpc>
                <a:spcPct val="150000"/>
              </a:lnSpc>
              <a:buFont typeface="Wingdings" panose="05000000000000000000" pitchFamily="2" charset="2"/>
              <a:buChar char="v"/>
            </a:pPr>
            <a:r>
              <a:rPr lang="en-US" u="sng" dirty="0"/>
              <a:t>Past Realizations of Trade Flow Default</a:t>
            </a:r>
            <a:r>
              <a:rPr lang="en-US" dirty="0"/>
              <a:t>:</a:t>
            </a:r>
            <a:r>
              <a:rPr lang="en-US" b="0" dirty="0">
                <a:latin typeface="+mn-lt"/>
              </a:rPr>
              <a:t> Credit losses due to trade flow gaps materialized in practice during the financial crisis – especially due to the Lehmann Brothers’ default – so their incorporation into the model is both prudent and realistic.</a:t>
            </a:r>
          </a:p>
          <a:p>
            <a:pPr marL="285750" lvl="0" indent="-285750">
              <a:lnSpc>
                <a:spcPct val="150000"/>
              </a:lnSpc>
              <a:buFont typeface="Wingdings" panose="05000000000000000000" pitchFamily="2" charset="2"/>
              <a:buChar char="v"/>
            </a:pPr>
            <a:r>
              <a:rPr lang="en-US" u="sng" dirty="0"/>
              <a:t>Impracticality of Daily Simulation Schemes</a:t>
            </a:r>
            <a:r>
              <a:rPr lang="en-US" dirty="0"/>
              <a:t>:</a:t>
            </a:r>
            <a:r>
              <a:rPr lang="en-US" b="0" dirty="0">
                <a:latin typeface="+mn-lt"/>
              </a:rPr>
              <a:t> Detailed tracking of the margin and the trade flow payments requires the stochastic modeling of the trade portfolio on a daily grid.</a:t>
            </a:r>
          </a:p>
          <a:p>
            <a:pPr marL="530225" lvl="1" indent="-285750">
              <a:lnSpc>
                <a:spcPct val="150000"/>
              </a:lnSpc>
              <a:buFont typeface="Wingdings" panose="05000000000000000000" pitchFamily="2" charset="2"/>
              <a:buChar char="q"/>
            </a:pPr>
            <a:r>
              <a:rPr lang="en-US" b="0" dirty="0">
                <a:latin typeface="+mn-lt"/>
              </a:rPr>
              <a:t>As brute-force simulations at such a resolution are often impractically slow, it is important that numerical techniques be devised to speed up the calculations.</a:t>
            </a:r>
          </a:p>
          <a:p>
            <a:pPr marL="285750" lvl="0" indent="-285750">
              <a:lnSpc>
                <a:spcPct val="150000"/>
              </a:lnSpc>
              <a:buFont typeface="Wingdings" panose="05000000000000000000" pitchFamily="2" charset="2"/>
              <a:buChar char="v"/>
            </a:pPr>
            <a:r>
              <a:rPr lang="en-US" u="sng" dirty="0"/>
              <a:t>Kernel Regression on </a:t>
            </a:r>
            <a:r>
              <a:rPr lang="en-US" i="1" u="sng" dirty="0"/>
              <a:t>Stripped</a:t>
            </a:r>
            <a:r>
              <a:rPr lang="en-US" u="sng" dirty="0"/>
              <a:t> Cash Flows</a:t>
            </a:r>
            <a:r>
              <a:rPr lang="en-US" dirty="0"/>
              <a:t>:</a:t>
            </a:r>
            <a:r>
              <a:rPr lang="en-US" b="0" dirty="0">
                <a:latin typeface="+mn-lt"/>
              </a:rPr>
              <a:t> While the focus of this chapter was mainly on establishing the fundamental principles for margin exposure, it also proposed an acceleration method based on kernel regression and applied Brownian Bridge to portfolio values </a:t>
            </a:r>
            <a:r>
              <a:rPr lang="en-US" b="0" i="1" dirty="0">
                <a:latin typeface="+mn-lt"/>
              </a:rPr>
              <a:t>stripped</a:t>
            </a:r>
            <a:r>
              <a:rPr lang="en-US" b="0" dirty="0">
                <a:latin typeface="+mn-lt"/>
              </a:rPr>
              <a:t> of cash flows.</a:t>
            </a:r>
          </a:p>
        </p:txBody>
      </p:sp>
    </p:spTree>
    <p:extLst>
      <p:ext uri="{BB962C8B-B14F-4D97-AF65-F5344CB8AC3E}">
        <p14:creationId xmlns:p14="http://schemas.microsoft.com/office/powerpoint/2010/main" val="30523359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838200"/>
            <a:ext cx="8153400" cy="5943600"/>
          </a:xfrm>
        </p:spPr>
        <p:txBody>
          <a:bodyPr/>
          <a:lstStyle/>
          <a:p>
            <a:pPr algn="ctr">
              <a:lnSpc>
                <a:spcPct val="150000"/>
              </a:lnSpc>
            </a:pPr>
            <a:r>
              <a:rPr lang="en-US" sz="1600" dirty="0"/>
              <a:t>Conclusions - 6</a:t>
            </a:r>
          </a:p>
          <a:p>
            <a:pPr lvl="0">
              <a:lnSpc>
                <a:spcPct val="150000"/>
              </a:lnSpc>
            </a:pPr>
            <a:endParaRPr lang="en-US" dirty="0">
              <a:latin typeface="+mn-lt"/>
            </a:endParaRPr>
          </a:p>
          <a:p>
            <a:pPr marL="285750" lvl="0" indent="-285750">
              <a:lnSpc>
                <a:spcPct val="150000"/>
              </a:lnSpc>
              <a:buFont typeface="Wingdings" panose="05000000000000000000" pitchFamily="2" charset="2"/>
              <a:buChar char="v"/>
            </a:pPr>
            <a:r>
              <a:rPr lang="en-US" u="sng" dirty="0"/>
              <a:t>Impact on Different Product Types</a:t>
            </a:r>
            <a:r>
              <a:rPr lang="en-US" dirty="0"/>
              <a:t>:</a:t>
            </a:r>
            <a:r>
              <a:rPr lang="en-US" b="0" dirty="0">
                <a:latin typeface="+mn-lt"/>
              </a:rPr>
              <a:t> For ordinary and cross-currency swaps this chapter demonstrates that this method is both accurate and much faster than either brute-force simulation or standard acceleration techniques of the desired model.</a:t>
            </a:r>
          </a:p>
          <a:p>
            <a:pPr marL="530225" lvl="1" indent="-285750">
              <a:lnSpc>
                <a:spcPct val="150000"/>
              </a:lnSpc>
              <a:buFont typeface="Wingdings" panose="05000000000000000000" pitchFamily="2" charset="2"/>
              <a:buChar char="q"/>
            </a:pPr>
            <a:r>
              <a:rPr lang="en-US" b="0" dirty="0">
                <a:latin typeface="+mn-lt"/>
              </a:rPr>
              <a:t>Further improvements in the acceleration techniques, and expansion of applicability into more exotic products, is an area of future research.</a:t>
            </a:r>
          </a:p>
          <a:p>
            <a:pPr marL="285750" lvl="0" indent="-285750">
              <a:lnSpc>
                <a:spcPct val="150000"/>
              </a:lnSpc>
              <a:buFont typeface="Wingdings" panose="05000000000000000000" pitchFamily="2" charset="2"/>
              <a:buChar char="v"/>
            </a:pPr>
            <a:r>
              <a:rPr lang="en-US" u="sng" dirty="0"/>
              <a:t>Initial Margin – Classical- Settings Impact</a:t>
            </a:r>
            <a:r>
              <a:rPr lang="en-US" dirty="0"/>
              <a:t>:</a:t>
            </a:r>
            <a:r>
              <a:rPr lang="en-US" b="0" dirty="0">
                <a:latin typeface="+mn-lt"/>
              </a:rPr>
              <a:t> Under suitable assumptions, kernel regression may also be used to embed risk-based initial margin into exposure simulations.</a:t>
            </a:r>
          </a:p>
          <a:p>
            <a:pPr marL="530225" lvl="1" indent="-285750">
              <a:lnSpc>
                <a:spcPct val="150000"/>
              </a:lnSpc>
              <a:buFont typeface="Wingdings" panose="05000000000000000000" pitchFamily="2" charset="2"/>
              <a:buChar char="q"/>
            </a:pPr>
            <a:r>
              <a:rPr lang="en-US" b="0" dirty="0">
                <a:latin typeface="+mn-lt"/>
              </a:rPr>
              <a:t>As demonstrated in the final section of the chapter, initial margin at 99% exposure greatly succeeds in reducing bilateral exposure for the Classical- calibration.</a:t>
            </a:r>
          </a:p>
          <a:p>
            <a:pPr marL="285750" lvl="0" indent="-285750">
              <a:lnSpc>
                <a:spcPct val="150000"/>
              </a:lnSpc>
              <a:buFont typeface="Wingdings" panose="05000000000000000000" pitchFamily="2" charset="2"/>
              <a:buChar char="v"/>
            </a:pPr>
            <a:r>
              <a:rPr lang="en-US" u="sng" dirty="0"/>
              <a:t>Initial Margin Trade Flow Impact</a:t>
            </a:r>
            <a:r>
              <a:rPr lang="en-US" dirty="0"/>
              <a:t>:</a:t>
            </a:r>
            <a:r>
              <a:rPr lang="en-US" b="0" dirty="0">
                <a:latin typeface="+mn-lt"/>
              </a:rPr>
              <a:t> For all other calibration choices, and especially for the Conservative setting, the reduction in counterparty exposure afforded by initial margin fails around the time of large trade flows, when a sudden change of exposure following an initial trade flow exceeds the initial margin level.</a:t>
            </a:r>
          </a:p>
        </p:txBody>
      </p:sp>
    </p:spTree>
    <p:extLst>
      <p:ext uri="{BB962C8B-B14F-4D97-AF65-F5344CB8AC3E}">
        <p14:creationId xmlns:p14="http://schemas.microsoft.com/office/powerpoint/2010/main" val="1048388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838200"/>
                <a:ext cx="8153400" cy="5943600"/>
              </a:xfrm>
            </p:spPr>
            <p:txBody>
              <a:bodyPr/>
              <a:lstStyle/>
              <a:p>
                <a:pPr algn="ctr">
                  <a:lnSpc>
                    <a:spcPct val="150000"/>
                  </a:lnSpc>
                </a:pPr>
                <a:r>
                  <a:rPr lang="en-US" sz="1600" dirty="0"/>
                  <a:t>Conclusions - 7</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Initial Margin Maturity Decay Impact</a:t>
                </a:r>
                <a:r>
                  <a:rPr lang="en-US" dirty="0"/>
                  <a:t>:</a:t>
                </a:r>
                <a:r>
                  <a:rPr lang="en-US" b="0" dirty="0">
                    <a:latin typeface="+mn-lt"/>
                  </a:rPr>
                  <a:t> Note that the already inadequate level of IM protection deteriorates around the maturity of the portfolio, where the local volatility of the trade flow value decreases, but the trade flows themselves do not.</a:t>
                </a:r>
              </a:p>
              <a:p>
                <a:pPr marL="530225" lvl="1" indent="-285750">
                  <a:lnSpc>
                    <a:spcPct val="150000"/>
                  </a:lnSpc>
                  <a:buFont typeface="Wingdings" panose="05000000000000000000" pitchFamily="2" charset="2"/>
                  <a:buChar char="q"/>
                </a:pPr>
                <a:r>
                  <a:rPr lang="en-US" b="0" dirty="0">
                    <a:latin typeface="+mn-lt"/>
                  </a:rPr>
                  <a:t>Overall accurate modeling of the events within the </a:t>
                </a:r>
                <a14:m>
                  <m:oMath xmlns:m="http://schemas.openxmlformats.org/officeDocument/2006/math">
                    <m:r>
                      <a:rPr lang="en-US" b="0" i="1">
                        <a:latin typeface="Cambria Math" panose="02040503050406030204" pitchFamily="18" charset="0"/>
                      </a:rPr>
                      <m:t>𝑀𝑃𝑜𝑅</m:t>
                    </m:r>
                  </m:oMath>
                </a14:m>
                <a:r>
                  <a:rPr lang="en-US" b="0" dirty="0">
                    <a:latin typeface="+mn-lt"/>
                  </a:rPr>
                  <a:t> becomes critically important for portfolios covered by dynamic IM.</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838200"/>
                <a:ext cx="8153400" cy="5943600"/>
              </a:xfrm>
              <a:blipFill rotWithShape="1">
                <a:blip r:embed="rId3"/>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9938919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838200"/>
            <a:ext cx="8153400" cy="5943600"/>
          </a:xfrm>
        </p:spPr>
        <p:txBody>
          <a:bodyPr/>
          <a:lstStyle/>
          <a:p>
            <a:pPr algn="ctr">
              <a:lnSpc>
                <a:spcPct val="150000"/>
              </a:lnSpc>
            </a:pPr>
            <a:r>
              <a:rPr lang="en-US" sz="1600" dirty="0"/>
              <a:t>References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dirty="0"/>
              <a:t>Andersen, L., M. Pykhtin, and A. Sokol (2017a): </a:t>
            </a:r>
            <a:r>
              <a:rPr lang="en-US" b="0" u="sng" dirty="0">
                <a:latin typeface="+mn-lt"/>
                <a:hlinkClick r:id="rId3"/>
              </a:rPr>
              <a:t>Re-thinking Margin Period of Risk</a:t>
            </a:r>
            <a:r>
              <a:rPr lang="en-US" dirty="0"/>
              <a:t> eSSRN.</a:t>
            </a:r>
          </a:p>
          <a:p>
            <a:pPr marL="285750" lvl="0" indent="-285750">
              <a:lnSpc>
                <a:spcPct val="150000"/>
              </a:lnSpc>
              <a:buFont typeface="Wingdings" panose="05000000000000000000" pitchFamily="2" charset="2"/>
              <a:buChar char="v"/>
            </a:pPr>
            <a:r>
              <a:rPr lang="en-US" dirty="0"/>
              <a:t>Basel Committee on Banking Supervision (2015): </a:t>
            </a:r>
            <a:r>
              <a:rPr lang="en-US" b="0" u="sng" dirty="0">
                <a:latin typeface="+mn-lt"/>
                <a:hlinkClick r:id="rId4"/>
              </a:rPr>
              <a:t>Margin Requirements for Non-centrally Cleared Derivatives</a:t>
            </a:r>
            <a:endParaRPr lang="en-US" b="0" dirty="0">
              <a:latin typeface="+mn-lt"/>
            </a:endParaRPr>
          </a:p>
          <a:p>
            <a:pPr marL="285750" lvl="0" indent="-285750">
              <a:lnSpc>
                <a:spcPct val="150000"/>
              </a:lnSpc>
              <a:buFont typeface="Wingdings" panose="05000000000000000000" pitchFamily="2" charset="2"/>
              <a:buChar char="v"/>
            </a:pPr>
            <a:r>
              <a:rPr lang="en-US" dirty="0"/>
              <a:t>Bocker, K., and B. Schroder (2011):</a:t>
            </a:r>
            <a:r>
              <a:rPr lang="en-US" b="0" dirty="0">
                <a:latin typeface="+mn-lt"/>
              </a:rPr>
              <a:t> Issues Involved in Modeling Collateralized Exposure</a:t>
            </a:r>
            <a:r>
              <a:rPr lang="en-US" dirty="0"/>
              <a:t> </a:t>
            </a:r>
            <a:r>
              <a:rPr lang="en-US" i="1" dirty="0"/>
              <a:t>Risk Minds Conference</a:t>
            </a:r>
            <a:r>
              <a:rPr lang="en-US" dirty="0"/>
              <a:t> Geneva.</a:t>
            </a:r>
          </a:p>
          <a:p>
            <a:pPr marL="285750" lvl="0" indent="-285750">
              <a:lnSpc>
                <a:spcPct val="150000"/>
              </a:lnSpc>
              <a:buFont typeface="Wingdings" panose="05000000000000000000" pitchFamily="2" charset="2"/>
              <a:buChar char="v"/>
            </a:pPr>
            <a:r>
              <a:rPr lang="en-US" dirty="0"/>
              <a:t>Brigo, D., A. Capponi, A. Pallavicini, and A. Papatheodorou (2011): </a:t>
            </a:r>
            <a:r>
              <a:rPr lang="en-US" b="0" u="sng" dirty="0">
                <a:latin typeface="+mn-lt"/>
                <a:hlinkClick r:id="rId5"/>
              </a:rPr>
              <a:t>Collateral Margining in Arbitrage-Free Counterparty Valuation Adjustment including Re-hypothecation and Netting</a:t>
            </a:r>
            <a:r>
              <a:rPr lang="en-US" b="0" dirty="0">
                <a:latin typeface="+mn-lt"/>
              </a:rPr>
              <a:t> </a:t>
            </a:r>
            <a:r>
              <a:rPr lang="en-US" dirty="0"/>
              <a:t>eSSRN.</a:t>
            </a:r>
          </a:p>
          <a:p>
            <a:pPr marL="285750" lvl="0" indent="-285750">
              <a:lnSpc>
                <a:spcPct val="150000"/>
              </a:lnSpc>
              <a:buFont typeface="Wingdings" panose="05000000000000000000" pitchFamily="2" charset="2"/>
              <a:buChar char="v"/>
            </a:pPr>
            <a:r>
              <a:rPr lang="en-US" dirty="0"/>
              <a:t>Gibson, M. (2005): </a:t>
            </a:r>
            <a:r>
              <a:rPr lang="en-US" b="0" dirty="0">
                <a:latin typeface="+mn-lt"/>
              </a:rPr>
              <a:t>Measuring Counterparty Credit Exposure to a Margined Counterparty, in: </a:t>
            </a:r>
            <a:r>
              <a:rPr lang="en-US" b="0" i="1" dirty="0">
                <a:latin typeface="+mn-lt"/>
              </a:rPr>
              <a:t>Counterparty Credit Risk Modeling (editor: M. Pykhtin)</a:t>
            </a:r>
            <a:r>
              <a:rPr lang="en-US" dirty="0"/>
              <a:t> Risk Books.</a:t>
            </a:r>
          </a:p>
          <a:p>
            <a:pPr marL="285750" lvl="0" indent="-285750">
              <a:lnSpc>
                <a:spcPct val="150000"/>
              </a:lnSpc>
              <a:buFont typeface="Wingdings" panose="05000000000000000000" pitchFamily="2" charset="2"/>
              <a:buChar char="v"/>
            </a:pPr>
            <a:r>
              <a:rPr lang="en-US" dirty="0"/>
              <a:t>Glasserman, P. (2004): </a:t>
            </a:r>
            <a:r>
              <a:rPr lang="en-US" b="0" i="1" dirty="0">
                <a:latin typeface="+mn-lt"/>
              </a:rPr>
              <a:t>Monte Carlo Methods in Financial Engineering</a:t>
            </a:r>
            <a:r>
              <a:rPr lang="en-US" dirty="0"/>
              <a:t> Springer Verlag.</a:t>
            </a:r>
          </a:p>
          <a:p>
            <a:pPr marL="285750" lvl="0" indent="-285750">
              <a:lnSpc>
                <a:spcPct val="150000"/>
              </a:lnSpc>
              <a:buFont typeface="Wingdings" panose="05000000000000000000" pitchFamily="2" charset="2"/>
              <a:buChar char="v"/>
            </a:pPr>
            <a:r>
              <a:rPr lang="en-US" dirty="0"/>
              <a:t>Jones, M., J. Marron, and S. Sheather (1996):</a:t>
            </a:r>
            <a:r>
              <a:rPr lang="en-US" b="0" dirty="0">
                <a:latin typeface="+mn-lt"/>
              </a:rPr>
              <a:t> A Brief Survey of Bandwidth Selection for Density Estimation</a:t>
            </a:r>
            <a:r>
              <a:rPr lang="en-US" dirty="0"/>
              <a:t> </a:t>
            </a:r>
            <a:r>
              <a:rPr lang="en-US" i="1" dirty="0"/>
              <a:t>Journal of the American Statistical Association</a:t>
            </a:r>
            <a:r>
              <a:rPr lang="en-US" dirty="0"/>
              <a:t> 91 (433) </a:t>
            </a:r>
            <a:r>
              <a:rPr lang="en-US" b="0" dirty="0">
                <a:latin typeface="+mn-lt"/>
              </a:rPr>
              <a:t>401-407</a:t>
            </a:r>
            <a:r>
              <a:rPr lang="en-US" dirty="0"/>
              <a:t>.</a:t>
            </a:r>
          </a:p>
          <a:p>
            <a:pPr marL="285750" lvl="0" indent="-285750">
              <a:lnSpc>
                <a:spcPct val="150000"/>
              </a:lnSpc>
              <a:buFont typeface="Wingdings" panose="05000000000000000000" pitchFamily="2" charset="2"/>
              <a:buChar char="v"/>
            </a:pPr>
            <a:r>
              <a:rPr lang="en-US" dirty="0"/>
              <a:t>Nadaraya, E. A. (1964): </a:t>
            </a:r>
            <a:r>
              <a:rPr lang="en-US" b="0" dirty="0">
                <a:latin typeface="+mn-lt"/>
              </a:rPr>
              <a:t>On Estimating Regression</a:t>
            </a:r>
            <a:r>
              <a:rPr lang="en-US" dirty="0"/>
              <a:t> </a:t>
            </a:r>
            <a:r>
              <a:rPr lang="en-US" i="1" dirty="0"/>
              <a:t>Theory of Probability and its Applications</a:t>
            </a:r>
            <a:r>
              <a:rPr lang="en-US" dirty="0"/>
              <a:t> 9 (1)</a:t>
            </a:r>
            <a:r>
              <a:rPr lang="en-US" b="0" dirty="0"/>
              <a:t> </a:t>
            </a:r>
            <a:r>
              <a:rPr lang="en-US" b="0" dirty="0">
                <a:latin typeface="+mn-lt"/>
              </a:rPr>
              <a:t>141-142</a:t>
            </a:r>
            <a:r>
              <a:rPr lang="en-US" dirty="0"/>
              <a:t>.</a:t>
            </a:r>
          </a:p>
        </p:txBody>
      </p:sp>
    </p:spTree>
    <p:extLst>
      <p:ext uri="{BB962C8B-B14F-4D97-AF65-F5344CB8AC3E}">
        <p14:creationId xmlns:p14="http://schemas.microsoft.com/office/powerpoint/2010/main" val="292016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Margin Calls and Cash Flows - 1</a:t>
            </a:r>
          </a:p>
          <a:p>
            <a:pPr>
              <a:lnSpc>
                <a:spcPct val="150000"/>
              </a:lnSpc>
            </a:pPr>
            <a:endParaRPr lang="en-US" b="0" dirty="0"/>
          </a:p>
          <a:p>
            <a:pPr marL="285750" indent="-285750">
              <a:lnSpc>
                <a:spcPct val="150000"/>
              </a:lnSpc>
              <a:buFont typeface="Wingdings" panose="05000000000000000000" pitchFamily="2" charset="2"/>
              <a:buChar char="v"/>
            </a:pPr>
            <a:r>
              <a:rPr lang="en-US" u="sng" dirty="0"/>
              <a:t>Margining Frequency of the Collateral Process</a:t>
            </a:r>
            <a:r>
              <a:rPr lang="en-US" dirty="0"/>
              <a:t>:</a:t>
            </a:r>
            <a:r>
              <a:rPr lang="en-US" b="0" dirty="0">
                <a:latin typeface="+mn-lt"/>
              </a:rPr>
              <a:t> From an exposure perspective, the frequency with which the amount of collateral is adjusted – the </a:t>
            </a:r>
            <a:r>
              <a:rPr lang="en-US" b="0" i="1" dirty="0">
                <a:latin typeface="+mn-lt"/>
              </a:rPr>
              <a:t>re-margining frequency</a:t>
            </a:r>
            <a:r>
              <a:rPr lang="en-US" b="0" dirty="0">
                <a:latin typeface="+mn-lt"/>
              </a:rPr>
              <a:t> – is a critical component of the CSA.</a:t>
            </a:r>
          </a:p>
          <a:p>
            <a:pPr marL="530225" lvl="1" indent="-285750">
              <a:lnSpc>
                <a:spcPct val="150000"/>
              </a:lnSpc>
              <a:buFont typeface="Wingdings" panose="05000000000000000000" pitchFamily="2" charset="2"/>
              <a:buChar char="q"/>
            </a:pPr>
            <a:r>
              <a:rPr lang="en-US" b="0" dirty="0">
                <a:latin typeface="+mn-lt"/>
              </a:rPr>
              <a:t>Following the financial crisis, most new IMA/CSAs, especially between major financial institutions, have been using daily re-margining frequency in order to reduce the amount by which the exposure can change relative to the collateral between the margin calls.</a:t>
            </a:r>
          </a:p>
          <a:p>
            <a:pPr marL="530225" lvl="1" indent="-285750">
              <a:lnSpc>
                <a:spcPct val="150000"/>
              </a:lnSpc>
              <a:buFont typeface="Wingdings" panose="05000000000000000000" pitchFamily="2" charset="2"/>
              <a:buChar char="q"/>
            </a:pPr>
            <a:r>
              <a:rPr lang="en-US" b="0" dirty="0">
                <a:latin typeface="+mn-lt"/>
              </a:rPr>
              <a:t>However many small financial institutions or buy-side clients may not be able to cope with the operational burden of frequent margin calls and will often negotiate longer re-margining frequencies, e.g., weekly, monthly, or even longer.</a:t>
            </a:r>
          </a:p>
          <a:p>
            <a:pPr lvl="0">
              <a:lnSpc>
                <a:spcPct val="150000"/>
              </a:lnSpc>
            </a:pPr>
            <a:endParaRPr lang="en-US" b="0" dirty="0">
              <a:latin typeface="+mn-lt"/>
            </a:endParaRPr>
          </a:p>
        </p:txBody>
      </p:sp>
    </p:spTree>
    <p:extLst>
      <p:ext uri="{BB962C8B-B14F-4D97-AF65-F5344CB8AC3E}">
        <p14:creationId xmlns:p14="http://schemas.microsoft.com/office/powerpoint/2010/main" val="1608981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838200"/>
            <a:ext cx="8153400" cy="5943600"/>
          </a:xfrm>
        </p:spPr>
        <p:txBody>
          <a:bodyPr/>
          <a:lstStyle/>
          <a:p>
            <a:pPr algn="ctr">
              <a:lnSpc>
                <a:spcPct val="150000"/>
              </a:lnSpc>
            </a:pPr>
            <a:r>
              <a:rPr lang="en-US" sz="1600" dirty="0"/>
              <a:t>References - 2</a:t>
            </a:r>
          </a:p>
          <a:p>
            <a:pPr lvl="0">
              <a:lnSpc>
                <a:spcPct val="150000"/>
              </a:lnSpc>
            </a:pPr>
            <a:endParaRPr lang="en-US" dirty="0"/>
          </a:p>
          <a:p>
            <a:pPr marL="285750" lvl="0" indent="-285750">
              <a:lnSpc>
                <a:spcPct val="150000"/>
              </a:lnSpc>
              <a:buFont typeface="Wingdings" panose="05000000000000000000" pitchFamily="2" charset="2"/>
              <a:buChar char="v"/>
            </a:pPr>
            <a:r>
              <a:rPr lang="en-US" dirty="0"/>
              <a:t>Pykhtin, M. (2009): </a:t>
            </a:r>
            <a:r>
              <a:rPr lang="en-US" b="0" dirty="0">
                <a:latin typeface="+mn-lt"/>
              </a:rPr>
              <a:t>Modeling Credit Exposure for Collateralized Counterparties</a:t>
            </a:r>
            <a:r>
              <a:rPr lang="en-US" dirty="0"/>
              <a:t> </a:t>
            </a:r>
            <a:r>
              <a:rPr lang="en-US" i="1" dirty="0"/>
              <a:t>Journal of Credit Risk</a:t>
            </a:r>
            <a:r>
              <a:rPr lang="en-US" dirty="0"/>
              <a:t> 5 (4) </a:t>
            </a:r>
            <a:r>
              <a:rPr lang="en-US" b="0" dirty="0"/>
              <a:t>3-27</a:t>
            </a:r>
            <a:r>
              <a:rPr lang="en-US" dirty="0"/>
              <a:t>.</a:t>
            </a:r>
          </a:p>
          <a:p>
            <a:pPr marL="285750" lvl="0" indent="-285750">
              <a:lnSpc>
                <a:spcPct val="150000"/>
              </a:lnSpc>
              <a:buFont typeface="Wingdings" panose="05000000000000000000" pitchFamily="2" charset="2"/>
              <a:buChar char="v"/>
            </a:pPr>
            <a:r>
              <a:rPr lang="en-US" dirty="0"/>
              <a:t>Pykhtin, M. (2010): </a:t>
            </a:r>
            <a:r>
              <a:rPr lang="en-US" b="0" dirty="0">
                <a:latin typeface="+mn-lt"/>
              </a:rPr>
              <a:t>Collateralized Credit Exposure, in: </a:t>
            </a:r>
            <a:r>
              <a:rPr lang="en-US" b="0" i="1" dirty="0">
                <a:latin typeface="+mn-lt"/>
              </a:rPr>
              <a:t>Counterparty Credit Risk (editor: E. Canabarro)</a:t>
            </a:r>
            <a:r>
              <a:rPr lang="en-US" dirty="0"/>
              <a:t> Risk Books.</a:t>
            </a:r>
          </a:p>
          <a:p>
            <a:pPr marL="285750" lvl="0" indent="-285750">
              <a:lnSpc>
                <a:spcPct val="150000"/>
              </a:lnSpc>
              <a:buFont typeface="Wingdings" panose="05000000000000000000" pitchFamily="2" charset="2"/>
              <a:buChar char="v"/>
            </a:pPr>
            <a:r>
              <a:rPr lang="en-US" dirty="0"/>
              <a:t>Silverman, B. (1986): </a:t>
            </a:r>
            <a:r>
              <a:rPr lang="en-US" b="0" i="1" dirty="0">
                <a:latin typeface="+mn-lt"/>
              </a:rPr>
              <a:t>Density Estimation for Statistics and Data Analysis</a:t>
            </a:r>
            <a:r>
              <a:rPr lang="en-US" dirty="0"/>
              <a:t> Chapman and Hall </a:t>
            </a:r>
            <a:r>
              <a:rPr lang="en-US" b="0" dirty="0"/>
              <a:t>London</a:t>
            </a:r>
            <a:r>
              <a:rPr lang="en-US" dirty="0"/>
              <a:t>.</a:t>
            </a:r>
          </a:p>
          <a:p>
            <a:pPr marL="285750" indent="-285750">
              <a:lnSpc>
                <a:spcPct val="150000"/>
              </a:lnSpc>
              <a:buFont typeface="Wingdings" panose="05000000000000000000" pitchFamily="2" charset="2"/>
              <a:buChar char="v"/>
            </a:pPr>
            <a:r>
              <a:rPr lang="en-US" dirty="0"/>
              <a:t>Watson, G. S. (1964): </a:t>
            </a:r>
            <a:r>
              <a:rPr lang="en-US" b="0" dirty="0">
                <a:latin typeface="+mn-lt"/>
              </a:rPr>
              <a:t>Smooth Regression Analysis </a:t>
            </a:r>
            <a:r>
              <a:rPr lang="en-US" b="0" i="1" dirty="0">
                <a:latin typeface="+mn-lt"/>
              </a:rPr>
              <a:t>Sankhya: The Indian Journal of Statistics Series A</a:t>
            </a:r>
            <a:r>
              <a:rPr lang="en-US" dirty="0"/>
              <a:t> 26 (4) </a:t>
            </a:r>
            <a:r>
              <a:rPr lang="en-US" b="0" dirty="0"/>
              <a:t>359-372</a:t>
            </a:r>
            <a:r>
              <a:rPr lang="en-US" dirty="0"/>
              <a:t>.</a:t>
            </a:r>
            <a:endParaRPr lang="en-US" b="0" dirty="0">
              <a:latin typeface="+mn-lt"/>
            </a:endParaRPr>
          </a:p>
        </p:txBody>
      </p:sp>
    </p:spTree>
    <p:extLst>
      <p:ext uri="{BB962C8B-B14F-4D97-AF65-F5344CB8AC3E}">
        <p14:creationId xmlns:p14="http://schemas.microsoft.com/office/powerpoint/2010/main" val="3411774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Margin Calls and Cash Flows - 2</a:t>
                </a:r>
              </a:p>
              <a:p>
                <a:pPr>
                  <a:lnSpc>
                    <a:spcPct val="150000"/>
                  </a:lnSpc>
                </a:pPr>
                <a:endParaRPr lang="en-US" b="0" dirty="0"/>
              </a:p>
              <a:p>
                <a:pPr marL="285750" lvl="0" indent="-285750">
                  <a:lnSpc>
                    <a:spcPct val="150000"/>
                  </a:lnSpc>
                  <a:buFont typeface="Wingdings" panose="05000000000000000000" pitchFamily="2" charset="2"/>
                  <a:buChar char="v"/>
                </a:pPr>
                <a:r>
                  <a:rPr lang="en-US" u="sng" dirty="0"/>
                  <a:t>Events Constituting the Margining Process</a:t>
                </a:r>
                <a:r>
                  <a:rPr lang="en-US" dirty="0"/>
                  <a:t>:</a:t>
                </a:r>
                <a:r>
                  <a:rPr lang="en-US" b="0" dirty="0"/>
                  <a:t> The amount of collateral held by the parties is adjusted to their stipulated values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𝐷</m:t>
                        </m:r>
                      </m:sub>
                    </m:sSub>
                  </m:oMath>
                </a14:m>
                <a:r>
                  <a:rPr lang="en-US" b="0" dirty="0"/>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𝐶</m:t>
                        </m:r>
                      </m:sub>
                    </m:sSub>
                  </m:oMath>
                </a14:m>
                <a:r>
                  <a:rPr lang="en-US" b="0" dirty="0"/>
                  <a:t> via the mechanism of a margin call.</a:t>
                </a:r>
              </a:p>
              <a:p>
                <a:pPr marL="530225" lvl="1" indent="-285750">
                  <a:lnSpc>
                    <a:spcPct val="150000"/>
                  </a:lnSpc>
                  <a:buFont typeface="Wingdings" panose="05000000000000000000" pitchFamily="2" charset="2"/>
                  <a:buChar char="q"/>
                </a:pPr>
                <a:r>
                  <a:rPr lang="en-US" b="0" dirty="0"/>
                  <a:t>Many models for exposure treat the margin call as an instantaneous event, taking place on the re-margining date and completed instantaneously.</a:t>
                </a:r>
              </a:p>
              <a:p>
                <a:pPr marL="530225" lvl="1" indent="-285750">
                  <a:lnSpc>
                    <a:spcPct val="150000"/>
                  </a:lnSpc>
                  <a:buFont typeface="Wingdings" panose="05000000000000000000" pitchFamily="2" charset="2"/>
                  <a:buChar char="q"/>
                </a:pPr>
                <a:r>
                  <a:rPr lang="en-US" b="0" dirty="0"/>
                  <a:t>In practice the margin call is a chain of events that takes several days to complete.</a:t>
                </a:r>
              </a:p>
              <a:p>
                <a:pPr marL="530225" lvl="1" indent="-285750">
                  <a:lnSpc>
                    <a:spcPct val="150000"/>
                  </a:lnSpc>
                  <a:buFont typeface="Wingdings" panose="05000000000000000000" pitchFamily="2" charset="2"/>
                  <a:buChar char="q"/>
                </a:pPr>
                <a:r>
                  <a:rPr lang="en-US" b="0" dirty="0"/>
                  <a:t>With daily re-margining, several such chains run concurrently in an </a:t>
                </a:r>
                <a:r>
                  <a:rPr lang="en-US" b="0" i="1" dirty="0"/>
                  <a:t>interlaced</a:t>
                </a:r>
                <a:r>
                  <a:rPr lang="en-US" b="0" dirty="0"/>
                  <a:t> manner; even as one margin call is yet to be settled, another one already may be initiated.</a:t>
                </a:r>
              </a:p>
              <a:p>
                <a:pPr marL="530225" lvl="1" indent="-285750">
                  <a:lnSpc>
                    <a:spcPct val="150000"/>
                  </a:lnSpc>
                  <a:buFont typeface="Wingdings" panose="05000000000000000000" pitchFamily="2" charset="2"/>
                  <a:buChar char="q"/>
                </a:pPr>
                <a:r>
                  <a:rPr lang="en-US" b="0" dirty="0"/>
                  <a:t>The time lag of this settlement process, long with the inherent lag of the re-margining schedule, means that the changes in the VM are always running behind the changes in the portfolio value.</a:t>
                </a:r>
              </a:p>
              <a:p>
                <a:pPr marL="530225" lvl="1" indent="-285750">
                  <a:lnSpc>
                    <a:spcPct val="150000"/>
                  </a:lnSpc>
                  <a:buFont typeface="Wingdings" panose="05000000000000000000" pitchFamily="2" charset="2"/>
                  <a:buChar char="q"/>
                </a:pPr>
                <a:r>
                  <a:rPr lang="en-US" b="0" dirty="0"/>
                  <a:t>This, in turn, implies that the idealized expressions such as</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𝑐</m:t>
                              </m:r>
                              <m:d>
                                <m:dPr>
                                  <m:ctrlPr>
                                    <a:rPr lang="en-US" b="0" i="1">
                                      <a:latin typeface="Cambria Math" panose="02040503050406030204" pitchFamily="18" charset="0"/>
                                    </a:rPr>
                                  </m:ctrlPr>
                                </m:dPr>
                                <m:e>
                                  <m:r>
                                    <a:rPr lang="en-US" b="0" i="1">
                                      <a:latin typeface="Cambria Math"/>
                                    </a:rPr>
                                    <m:t>𝑡</m:t>
                                  </m:r>
                                </m:e>
                              </m:d>
                            </m:e>
                          </m:d>
                        </m:e>
                        <m:sup>
                          <m:r>
                            <a:rPr lang="en-US" b="0" i="1">
                              <a:latin typeface="Cambria Math"/>
                            </a:rPr>
                            <m:t>+</m:t>
                          </m:r>
                        </m:sup>
                      </m:sSup>
                    </m:oMath>
                  </m:oMathPara>
                </a14:m>
                <a:endParaRPr lang="en-US" b="0" dirty="0"/>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𝑐</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𝐶</m:t>
                          </m:r>
                        </m:sub>
                      </m:sSub>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e>
                      </m:d>
                    </m:oMath>
                  </m:oMathPara>
                </a14:m>
                <a:endParaRPr lang="en-US" b="0" dirty="0"/>
              </a:p>
              <a:p>
                <a:pPr marL="592138" lvl="4" indent="0">
                  <a:lnSpc>
                    <a:spcPct val="150000"/>
                  </a:lnSpc>
                  <a:buNone/>
                </a:pPr>
                <a:r>
                  <a:rPr lang="en-US" b="0" dirty="0"/>
                  <a:t>are inaccurate.</a:t>
                </a:r>
              </a:p>
              <a:p>
                <a:pPr marL="579438" lvl="3" indent="-171450">
                  <a:lnSpc>
                    <a:spcPct val="150000"/>
                  </a:lnSpc>
                  <a:buFont typeface="Wingdings" panose="05000000000000000000" pitchFamily="2" charset="2"/>
                  <a:buChar char="q"/>
                </a:pPr>
                <a:r>
                  <a:rPr lang="en-US" b="0" dirty="0"/>
                  <a:t>The detailed events involved in an initiation and the eventual settlement of a margin call will be discussed in a later section.</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1066800"/>
                <a:ext cx="8153400" cy="5562600"/>
              </a:xfrm>
              <a:blipFill rotWithShape="1">
                <a:blip r:embed="rId2"/>
                <a:stretch>
                  <a:fillRect l="-1196" r="-1046"/>
                </a:stretch>
              </a:blipFill>
            </p:spPr>
            <p:txBody>
              <a:bodyPr/>
              <a:lstStyle/>
              <a:p>
                <a:r>
                  <a:rPr lang="en-US">
                    <a:noFill/>
                  </a:rPr>
                  <a:t> </a:t>
                </a:r>
              </a:p>
            </p:txBody>
          </p:sp>
        </mc:Fallback>
      </mc:AlternateContent>
    </p:spTree>
    <p:extLst>
      <p:ext uri="{BB962C8B-B14F-4D97-AF65-F5344CB8AC3E}">
        <p14:creationId xmlns:p14="http://schemas.microsoft.com/office/powerpoint/2010/main" val="1610044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Margin Calls and Cash Flows - 3</a:t>
            </a:r>
          </a:p>
          <a:p>
            <a:pPr>
              <a:lnSpc>
                <a:spcPct val="150000"/>
              </a:lnSpc>
            </a:pPr>
            <a:endParaRPr lang="en-US" b="0" dirty="0"/>
          </a:p>
          <a:p>
            <a:pPr marL="285750" lvl="0" indent="-285750">
              <a:lnSpc>
                <a:spcPct val="150000"/>
              </a:lnSpc>
              <a:buFont typeface="Wingdings" panose="05000000000000000000" pitchFamily="2" charset="2"/>
              <a:buChar char="v"/>
            </a:pPr>
            <a:r>
              <a:rPr lang="en-US" u="sng" dirty="0"/>
              <a:t>Underlying Trade Cash Flow</a:t>
            </a:r>
            <a:r>
              <a:rPr lang="en-US" dirty="0"/>
              <a:t>:</a:t>
            </a:r>
            <a:r>
              <a:rPr lang="en-US" b="0" dirty="0">
                <a:latin typeface="+mn-lt"/>
              </a:rPr>
              <a:t> With both default processes and margin settlements being non-instantaneous events, it becomes relevant to track what payment flows take place – or not – during the periods close to a default.</a:t>
            </a:r>
          </a:p>
          <a:p>
            <a:pPr marL="530225" lvl="1" indent="-285750">
              <a:lnSpc>
                <a:spcPct val="150000"/>
              </a:lnSpc>
              <a:buFont typeface="Wingdings" panose="05000000000000000000" pitchFamily="2" charset="2"/>
              <a:buChar char="q"/>
            </a:pPr>
            <a:r>
              <a:rPr lang="en-US" b="0" dirty="0">
                <a:latin typeface="+mn-lt"/>
              </a:rPr>
              <a:t>Two types of payments are needed here.</a:t>
            </a:r>
          </a:p>
          <a:p>
            <a:pPr marL="530225" lvl="1" indent="-285750">
              <a:lnSpc>
                <a:spcPct val="150000"/>
              </a:lnSpc>
              <a:buFont typeface="Wingdings" panose="05000000000000000000" pitchFamily="2" charset="2"/>
              <a:buChar char="q"/>
            </a:pPr>
            <a:r>
              <a:rPr lang="en-US" b="0" dirty="0">
                <a:latin typeface="+mn-lt"/>
              </a:rPr>
              <a:t>The first type – called using the term </a:t>
            </a:r>
            <a:r>
              <a:rPr lang="en-US" b="0" i="1" dirty="0">
                <a:latin typeface="+mn-lt"/>
              </a:rPr>
              <a:t>trade flows</a:t>
            </a:r>
            <a:r>
              <a:rPr lang="en-US" b="0" dirty="0">
                <a:latin typeface="+mn-lt"/>
              </a:rPr>
              <a:t>, covers the contractual cash flows, physical settlements, and other forms of asset transfers related to the trade themselves.</a:t>
            </a:r>
          </a:p>
          <a:p>
            <a:pPr marL="530225" lvl="1" indent="-285750">
              <a:lnSpc>
                <a:spcPct val="150000"/>
              </a:lnSpc>
              <a:buFont typeface="Wingdings" panose="05000000000000000000" pitchFamily="2" charset="2"/>
              <a:buChar char="q"/>
            </a:pPr>
            <a:r>
              <a:rPr lang="en-US" b="0" dirty="0">
                <a:latin typeface="+mn-lt"/>
              </a:rPr>
              <a:t>These terms are spelt out in trade documents and </a:t>
            </a:r>
            <a:r>
              <a:rPr lang="en-US" b="0" i="1" dirty="0">
                <a:latin typeface="+mn-lt"/>
              </a:rPr>
              <a:t>term sheets</a:t>
            </a:r>
            <a:r>
              <a:rPr lang="en-US" b="0" dirty="0">
                <a:latin typeface="+mn-lt"/>
              </a:rPr>
              <a:t> for each trade.</a:t>
            </a:r>
          </a:p>
          <a:p>
            <a:pPr marL="530225" lvl="1" indent="-285750">
              <a:lnSpc>
                <a:spcPct val="150000"/>
              </a:lnSpc>
              <a:buFont typeface="Wingdings" panose="05000000000000000000" pitchFamily="2" charset="2"/>
              <a:buChar char="q"/>
            </a:pPr>
            <a:r>
              <a:rPr lang="en-US" b="0" dirty="0">
                <a:latin typeface="+mn-lt"/>
              </a:rPr>
              <a:t>The term </a:t>
            </a:r>
            <a:r>
              <a:rPr lang="en-US" b="0" i="1" dirty="0">
                <a:latin typeface="+mn-lt"/>
              </a:rPr>
              <a:t>trade flows</a:t>
            </a:r>
            <a:r>
              <a:rPr lang="en-US" b="0" dirty="0">
                <a:latin typeface="+mn-lt"/>
              </a:rPr>
              <a:t> rather than </a:t>
            </a:r>
            <a:r>
              <a:rPr lang="en-US" b="0" i="1" dirty="0">
                <a:latin typeface="+mn-lt"/>
              </a:rPr>
              <a:t>cash flows</a:t>
            </a:r>
            <a:r>
              <a:rPr lang="en-US" b="0" dirty="0">
                <a:latin typeface="+mn-lt"/>
              </a:rPr>
              <a:t> is used to emphasize that term sheets may involve flows other than cash – such as transfers of other non-cash assets, e.g. commodities, physical settlements resulting from the creation of new trades from old ones, e.g. exercise of a physically settled swaption into a swap.</a:t>
            </a:r>
          </a:p>
          <a:p>
            <a:pPr marL="530225" lvl="1" indent="-285750">
              <a:lnSpc>
                <a:spcPct val="150000"/>
              </a:lnSpc>
              <a:buFont typeface="Wingdings" panose="05000000000000000000" pitchFamily="2" charset="2"/>
              <a:buChar char="q"/>
            </a:pPr>
            <a:r>
              <a:rPr lang="en-US" b="0" dirty="0">
                <a:latin typeface="+mn-lt"/>
              </a:rPr>
              <a:t>A missed trade flow is a serious event under the IMA, and a failure to pay can rapidly result in a default and trade termination unless cured properly.</a:t>
            </a:r>
          </a:p>
          <a:p>
            <a:pPr marL="530225" lvl="1" indent="-285750">
              <a:lnSpc>
                <a:spcPct val="150000"/>
              </a:lnSpc>
              <a:buFont typeface="Wingdings" panose="05000000000000000000" pitchFamily="2" charset="2"/>
              <a:buChar char="q"/>
            </a:pPr>
            <a:r>
              <a:rPr lang="en-US" b="0" dirty="0">
                <a:latin typeface="+mn-lt"/>
              </a:rPr>
              <a:t>Any missed trade flow is, of course, part of the non-defaulting party’s claim.</a:t>
            </a:r>
          </a:p>
        </p:txBody>
      </p:sp>
    </p:spTree>
    <p:extLst>
      <p:ext uri="{BB962C8B-B14F-4D97-AF65-F5344CB8AC3E}">
        <p14:creationId xmlns:p14="http://schemas.microsoft.com/office/powerpoint/2010/main" val="2148780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Margin Calls and Cash Flows - 4</a:t>
            </a:r>
          </a:p>
          <a:p>
            <a:pPr>
              <a:lnSpc>
                <a:spcPct val="150000"/>
              </a:lnSpc>
            </a:pPr>
            <a:endParaRPr lang="en-US" b="0" dirty="0"/>
          </a:p>
          <a:p>
            <a:pPr marL="285750" lvl="0" indent="-285750">
              <a:lnSpc>
                <a:spcPct val="150000"/>
              </a:lnSpc>
              <a:buFont typeface="Wingdings" panose="05000000000000000000" pitchFamily="2" charset="2"/>
              <a:buChar char="v"/>
            </a:pPr>
            <a:r>
              <a:rPr lang="en-US" u="sng" dirty="0"/>
              <a:t>CSA Specified Margin Cash Flow</a:t>
            </a:r>
            <a:r>
              <a:rPr lang="en-US" dirty="0"/>
              <a:t>:</a:t>
            </a:r>
            <a:r>
              <a:rPr lang="en-US" b="0" dirty="0">
                <a:latin typeface="+mn-lt"/>
              </a:rPr>
              <a:t> The second type of flows is that that arises from the exchange of collateral between the parties – </a:t>
            </a:r>
            <a:r>
              <a:rPr lang="en-US" b="0" i="1" dirty="0">
                <a:latin typeface="+mn-lt"/>
              </a:rPr>
              <a:t>margin flows</a:t>
            </a:r>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The legal treatment of the margin flows is determined by the IMA/CSA, rather than by the trade documentation between the parties.</a:t>
            </a:r>
          </a:p>
          <a:p>
            <a:pPr marL="530225" lvl="1" indent="-285750">
              <a:lnSpc>
                <a:spcPct val="150000"/>
              </a:lnSpc>
              <a:buFont typeface="Wingdings" panose="05000000000000000000" pitchFamily="2" charset="2"/>
              <a:buChar char="q"/>
            </a:pPr>
            <a:r>
              <a:rPr lang="en-US" b="0" dirty="0">
                <a:latin typeface="+mn-lt"/>
              </a:rPr>
              <a:t>For purposes of this treatment, the most important aspect of the IMA/CSA is the relatively mild treatment it affords to a party that misses a margin flow.</a:t>
            </a:r>
          </a:p>
          <a:p>
            <a:pPr marL="530225" lvl="1" indent="-285750">
              <a:lnSpc>
                <a:spcPct val="150000"/>
              </a:lnSpc>
              <a:buFont typeface="Wingdings" panose="05000000000000000000" pitchFamily="2" charset="2"/>
              <a:buChar char="q"/>
            </a:pPr>
            <a:r>
              <a:rPr lang="en-US" b="0" dirty="0">
                <a:latin typeface="+mn-lt"/>
              </a:rPr>
              <a:t>Indeed, partially missing a margin payment is a common occurrence, as disputes about margin amounts happen regularly, and sometimes persist for years.</a:t>
            </a:r>
          </a:p>
          <a:p>
            <a:pPr>
              <a:lnSpc>
                <a:spcPct val="150000"/>
              </a:lnSpc>
            </a:pPr>
            <a:endParaRPr lang="en-US" b="0" dirty="0">
              <a:latin typeface="+mn-lt"/>
            </a:endParaRPr>
          </a:p>
        </p:txBody>
      </p:sp>
    </p:spTree>
    <p:extLst>
      <p:ext uri="{BB962C8B-B14F-4D97-AF65-F5344CB8AC3E}">
        <p14:creationId xmlns:p14="http://schemas.microsoft.com/office/powerpoint/2010/main" val="173363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Margin Calls and Cash Flows - 5</a:t>
            </a:r>
          </a:p>
          <a:p>
            <a:pPr lvl="0">
              <a:lnSpc>
                <a:spcPct val="150000"/>
              </a:lnSpc>
            </a:pPr>
            <a:endParaRPr lang="en-US" b="0" dirty="0">
              <a:latin typeface="+mn-lt"/>
            </a:endParaRPr>
          </a:p>
          <a:p>
            <a:pPr marL="285750" indent="-285750">
              <a:lnSpc>
                <a:spcPct val="150000"/>
              </a:lnSpc>
              <a:buFont typeface="Wingdings" panose="05000000000000000000" pitchFamily="2" charset="2"/>
              <a:buChar char="v"/>
            </a:pPr>
            <a:r>
              <a:rPr lang="en-US" u="sng" dirty="0"/>
              <a:t>Delays causing the Default Termination</a:t>
            </a:r>
            <a:r>
              <a:rPr lang="en-US" dirty="0"/>
              <a:t>:</a:t>
            </a:r>
            <a:r>
              <a:rPr lang="en-US" b="0" dirty="0">
                <a:latin typeface="+mn-lt"/>
              </a:rPr>
              <a:t> During a collateral dispute, the CSA protocol calls for the payment of the undisputed components of the collateral, but there is of course the possibility that there will be no undisputed component at all, if one party’s counter-proposals are sufficiently frivolous.</a:t>
            </a:r>
          </a:p>
          <a:p>
            <a:pPr marL="530225" lvl="1" indent="-285750">
              <a:lnSpc>
                <a:spcPct val="150000"/>
              </a:lnSpc>
              <a:buFont typeface="Wingdings" panose="05000000000000000000" pitchFamily="2" charset="2"/>
              <a:buChar char="q"/>
            </a:pPr>
            <a:r>
              <a:rPr lang="en-US" b="0" dirty="0">
                <a:latin typeface="+mn-lt"/>
              </a:rPr>
              <a:t>Should suspicious about </a:t>
            </a:r>
            <a:r>
              <a:rPr lang="en-US" b="0" i="1" dirty="0">
                <a:latin typeface="+mn-lt"/>
              </a:rPr>
              <a:t>gaming</a:t>
            </a:r>
            <a:r>
              <a:rPr lang="en-US" b="0" dirty="0">
                <a:latin typeface="+mn-lt"/>
              </a:rPr>
              <a:t> arise, the CSA does contain a methodology to stop disputes through market quotations, but the resulting leakage of the position information is often a good deterrent to its use.</a:t>
            </a:r>
          </a:p>
          <a:p>
            <a:pPr marL="530225" lvl="1" indent="-285750">
              <a:lnSpc>
                <a:spcPct val="150000"/>
              </a:lnSpc>
              <a:buFont typeface="Wingdings" panose="05000000000000000000" pitchFamily="2" charset="2"/>
              <a:buChar char="q"/>
            </a:pPr>
            <a:r>
              <a:rPr lang="en-US" b="0" dirty="0">
                <a:latin typeface="+mn-lt"/>
              </a:rPr>
              <a:t>As such, there is potential for abuse by firms experiencing financial difficulties, and a good possibility that such abuse can go on for some time before the dealer takes further efforts to end it.</a:t>
            </a:r>
          </a:p>
          <a:p>
            <a:pPr marL="530225" lvl="1" indent="-285750">
              <a:lnSpc>
                <a:spcPct val="150000"/>
              </a:lnSpc>
              <a:buFont typeface="Wingdings" panose="05000000000000000000" pitchFamily="2" charset="2"/>
              <a:buChar char="q"/>
            </a:pPr>
            <a:r>
              <a:rPr lang="en-US" b="0" dirty="0">
                <a:latin typeface="+mn-lt"/>
              </a:rPr>
              <a:t>This, in turn, may result in a fairly long period of time between the last fully settled margin call and the eventual termination of a portfolio due to default.</a:t>
            </a:r>
          </a:p>
          <a:p>
            <a:endParaRPr lang="en-US" b="0" dirty="0">
              <a:latin typeface="+mn-lt"/>
            </a:endParaRPr>
          </a:p>
        </p:txBody>
      </p:sp>
    </p:spTree>
    <p:extLst>
      <p:ext uri="{BB962C8B-B14F-4D97-AF65-F5344CB8AC3E}">
        <p14:creationId xmlns:p14="http://schemas.microsoft.com/office/powerpoint/2010/main" val="347697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Revised Exposure Definition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Stipulated vs. Realized Collateral Amount</a:t>
                </a:r>
                <a:r>
                  <a:rPr lang="en-US" dirty="0"/>
                  <a:t>:</a:t>
                </a:r>
                <a:r>
                  <a:rPr lang="en-US" b="0" dirty="0"/>
                  <a:t> In light of the discussion above, this section makes a first effort at improving</a:t>
                </a:r>
              </a:p>
              <a:p>
                <a:pPr>
                  <a:lnSpc>
                    <a:spcPct val="150000"/>
                  </a:lnSpc>
                </a:pPr>
                <a:r>
                  <a:rPr lang="en-US" b="0" dirty="0"/>
                  <a:t> </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𝑐</m:t>
                              </m:r>
                              <m:d>
                                <m:dPr>
                                  <m:ctrlPr>
                                    <a:rPr lang="en-US" b="0" i="1">
                                      <a:latin typeface="Cambria Math" panose="02040503050406030204" pitchFamily="18" charset="0"/>
                                    </a:rPr>
                                  </m:ctrlPr>
                                </m:dPr>
                                <m:e>
                                  <m:r>
                                    <a:rPr lang="en-US" b="0" i="1">
                                      <a:latin typeface="Cambria Math"/>
                                    </a:rPr>
                                    <m:t>𝑡</m:t>
                                  </m:r>
                                </m:e>
                              </m:d>
                            </m:e>
                          </m:d>
                        </m:e>
                        <m:sup>
                          <m:r>
                            <a:rPr lang="en-US" b="0" i="1">
                              <a:latin typeface="Cambria Math"/>
                            </a:rPr>
                            <m:t>+</m:t>
                          </m:r>
                        </m:sup>
                      </m:sSup>
                    </m:oMath>
                  </m:oMathPara>
                </a14:m>
                <a:endParaRPr lang="en-US" b="0" dirty="0"/>
              </a:p>
              <a:p>
                <a:pPr>
                  <a:lnSpc>
                    <a:spcPct val="150000"/>
                  </a:lnSpc>
                </a:pPr>
                <a:r>
                  <a:rPr lang="en-US" b="0" dirty="0"/>
                  <a:t> </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𝑐</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𝐶</m:t>
                          </m:r>
                        </m:sub>
                      </m:sSub>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e>
                      </m:d>
                    </m:oMath>
                  </m:oMathPara>
                </a14:m>
                <a:endParaRPr lang="en-US" b="0" dirty="0"/>
              </a:p>
              <a:p>
                <a:pPr>
                  <a:lnSpc>
                    <a:spcPct val="150000"/>
                  </a:lnSpc>
                </a:pPr>
                <a:endParaRPr lang="en-US" b="0" dirty="0"/>
              </a:p>
              <a:p>
                <a:pPr lvl="2">
                  <a:lnSpc>
                    <a:spcPct val="150000"/>
                  </a:lnSpc>
                  <a:buFont typeface="Wingdings" panose="05000000000000000000" pitchFamily="2" charset="2"/>
                  <a:buChar char="q"/>
                </a:pPr>
                <a:r>
                  <a:rPr lang="en-US" b="0" dirty="0"/>
                  <a:t>For this consider a default of </a:t>
                </a:r>
                <a14:m>
                  <m:oMath xmlns:m="http://schemas.openxmlformats.org/officeDocument/2006/math">
                    <m:r>
                      <a:rPr lang="en-US" b="0" i="1">
                        <a:latin typeface="Cambria Math"/>
                      </a:rPr>
                      <m:t>𝐶</m:t>
                    </m:r>
                  </m:oMath>
                </a14:m>
                <a:r>
                  <a:rPr lang="en-US" b="0" dirty="0"/>
                  <a:t> at time </a:t>
                </a:r>
                <a14:m>
                  <m:oMath xmlns:m="http://schemas.openxmlformats.org/officeDocument/2006/math">
                    <m:r>
                      <a:rPr lang="en-US" b="0" i="1">
                        <a:latin typeface="Cambria Math"/>
                      </a:rPr>
                      <m:t>𝜏</m:t>
                    </m:r>
                  </m:oMath>
                </a14:m>
                <a:r>
                  <a:rPr lang="en-US" b="0" dirty="0"/>
                  <a:t> following an early termination of the trade portfolio at time</a:t>
                </a:r>
              </a:p>
              <a:p>
                <a:pPr>
                  <a:lnSpc>
                    <a:spcPct val="150000"/>
                  </a:lnSpc>
                </a:pPr>
                <a:endParaRPr lang="en-US" b="0" dirty="0"/>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𝑡</m:t>
                      </m:r>
                      <m:r>
                        <a:rPr lang="en-US" b="0" i="1">
                          <a:latin typeface="Cambria Math"/>
                        </a:rPr>
                        <m:t>≥</m:t>
                      </m:r>
                      <m:r>
                        <a:rPr lang="en-US" b="0" i="1">
                          <a:latin typeface="Cambria Math"/>
                        </a:rPr>
                        <m:t>𝜏</m:t>
                      </m:r>
                    </m:oMath>
                  </m:oMathPara>
                </a14:m>
                <a:endParaRPr lang="en-US" b="0" dirty="0"/>
              </a:p>
              <a:p>
                <a:pPr>
                  <a:lnSpc>
                    <a:spcPct val="150000"/>
                  </a:lnSpc>
                </a:pPr>
                <a:endParaRPr lang="en-US" b="0" dirty="0"/>
              </a:p>
              <a:p>
                <a:pPr lvl="2">
                  <a:lnSpc>
                    <a:spcPct val="150000"/>
                  </a:lnSpc>
                  <a:buFont typeface="Wingdings" panose="05000000000000000000" pitchFamily="2" charset="2"/>
                  <a:buChar char="q"/>
                </a:pPr>
                <a:r>
                  <a:rPr lang="en-US" b="0" dirty="0"/>
                  <a:t>At time </a:t>
                </a:r>
                <a14:m>
                  <m:oMath xmlns:m="http://schemas.openxmlformats.org/officeDocument/2006/math">
                    <m:r>
                      <a:rPr lang="en-US" b="0" i="1">
                        <a:latin typeface="Cambria Math"/>
                      </a:rPr>
                      <m:t>𝑡</m:t>
                    </m:r>
                  </m:oMath>
                </a14:m>
                <a:r>
                  <a:rPr lang="en-US" b="0" dirty="0"/>
                  <a:t>, let </a:t>
                </a:r>
                <a14:m>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oMath>
                </a14:m>
                <a:r>
                  <a:rPr lang="en-US" b="0" dirty="0"/>
                  <a:t> be the collateral </a:t>
                </a:r>
                <a14:m>
                  <m:oMath xmlns:m="http://schemas.openxmlformats.org/officeDocument/2006/math">
                    <m:r>
                      <a:rPr lang="en-US" b="0" i="1">
                        <a:latin typeface="Cambria Math"/>
                      </a:rPr>
                      <m:t>𝐵</m:t>
                    </m:r>
                  </m:oMath>
                </a14:m>
                <a:r>
                  <a:rPr lang="en-US" b="0" dirty="0"/>
                  <a:t> can </a:t>
                </a:r>
                <a:r>
                  <a:rPr lang="en-US" b="0" i="1" dirty="0"/>
                  <a:t>actually</a:t>
                </a:r>
                <a:r>
                  <a:rPr lang="en-US" b="0" dirty="0"/>
                  <a:t> rely on for the portfolio termination; this amount will very likely differ from the CSA stipulated amount </a:t>
                </a:r>
                <a14:m>
                  <m:oMath xmlns:m="http://schemas.openxmlformats.org/officeDocument/2006/math">
                    <m:r>
                      <a:rPr lang="en-US" b="0" i="1">
                        <a:latin typeface="Cambria Math"/>
                      </a:rPr>
                      <m:t>𝐶</m:t>
                    </m:r>
                    <m:d>
                      <m:dPr>
                        <m:ctrlPr>
                          <a:rPr lang="en-US" b="0" i="1">
                            <a:latin typeface="Cambria Math" panose="02040503050406030204" pitchFamily="18" charset="0"/>
                          </a:rPr>
                        </m:ctrlPr>
                      </m:dPr>
                      <m:e>
                        <m:r>
                          <a:rPr lang="en-US" b="0" i="1">
                            <a:latin typeface="Cambria Math"/>
                          </a:rPr>
                          <m:t>𝑡</m:t>
                        </m:r>
                      </m:e>
                    </m:d>
                  </m:oMath>
                </a14:m>
                <a:r>
                  <a:rPr lang="en-US" b="0" dirty="0"/>
                  <a:t> – and from </a:t>
                </a:r>
                <a14:m>
                  <m:oMath xmlns:m="http://schemas.openxmlformats.org/officeDocument/2006/math">
                    <m:r>
                      <a:rPr lang="en-US" b="0" i="1">
                        <a:latin typeface="Cambria Math"/>
                      </a:rPr>
                      <m:t>𝐶</m:t>
                    </m:r>
                    <m:d>
                      <m:dPr>
                        <m:ctrlPr>
                          <a:rPr lang="en-US" b="0" i="1">
                            <a:latin typeface="Cambria Math" panose="02040503050406030204" pitchFamily="18" charset="0"/>
                          </a:rPr>
                        </m:ctrlPr>
                      </m:dPr>
                      <m:e>
                        <m:r>
                          <a:rPr lang="en-US" b="0" i="1">
                            <a:latin typeface="Cambria Math"/>
                          </a:rPr>
                          <m:t>𝜏</m:t>
                        </m:r>
                      </m:e>
                    </m:d>
                  </m:oMath>
                </a14:m>
                <a:r>
                  <a:rPr lang="en-US" b="0" dirty="0"/>
                  <a:t> for that matter – due to the margin transfer time lags and some degree of non-performance by </a:t>
                </a:r>
                <a14:m>
                  <m:oMath xmlns:m="http://schemas.openxmlformats.org/officeDocument/2006/math">
                    <m:r>
                      <a:rPr lang="en-US" b="0" i="1">
                        <a:latin typeface="Cambria Math"/>
                      </a:rPr>
                      <m:t>𝐶</m:t>
                    </m:r>
                  </m:oMath>
                </a14:m>
                <a:r>
                  <a:rPr lang="en-US" b="0" dirty="0"/>
                  <a:t>.</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1066800"/>
                <a:ext cx="8153400" cy="5562600"/>
              </a:xfrm>
              <a:blipFill rotWithShape="1">
                <a:blip r:embed="rId2"/>
                <a:stretch>
                  <a:fillRect l="-1196" r="-299"/>
                </a:stretch>
              </a:blipFill>
            </p:spPr>
            <p:txBody>
              <a:bodyPr/>
              <a:lstStyle/>
              <a:p>
                <a:r>
                  <a:rPr lang="en-US">
                    <a:noFill/>
                  </a:rPr>
                  <a:t> </a:t>
                </a:r>
              </a:p>
            </p:txBody>
          </p:sp>
        </mc:Fallback>
      </mc:AlternateContent>
    </p:spTree>
    <p:extLst>
      <p:ext uri="{BB962C8B-B14F-4D97-AF65-F5344CB8AC3E}">
        <p14:creationId xmlns:p14="http://schemas.microsoft.com/office/powerpoint/2010/main" val="2224129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Revised Exposure Definition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Exposure Enhanced by Trade Flow</a:t>
                </a:r>
                <a:r>
                  <a:rPr lang="en-US" dirty="0"/>
                  <a:t>:</a:t>
                </a:r>
                <a:r>
                  <a:rPr lang="en-US" b="0" dirty="0">
                    <a:latin typeface="+mn-lt"/>
                  </a:rPr>
                  <a:t> In addition, it is possible that some trade flows are missed; denote their value at time </a:t>
                </a:r>
                <a14:m>
                  <m:oMath xmlns:m="http://schemas.openxmlformats.org/officeDocument/2006/math">
                    <m:r>
                      <a:rPr lang="en-US" b="0" i="1">
                        <a:latin typeface="Cambria Math"/>
                      </a:rPr>
                      <m:t>𝑡</m:t>
                    </m:r>
                  </m:oMath>
                </a14:m>
                <a:r>
                  <a:rPr lang="en-US" b="0" dirty="0">
                    <a:latin typeface="+mn-lt"/>
                  </a:rPr>
                  <a:t>, including accrued interest, as </a:t>
                </a:r>
                <a14:m>
                  <m:oMath xmlns:m="http://schemas.openxmlformats.org/officeDocument/2006/math">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The exposure generated by a default at time</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𝜏</m:t>
                      </m:r>
                      <m:r>
                        <a:rPr lang="en-US" b="0" i="1">
                          <a:latin typeface="Cambria Math"/>
                        </a:rPr>
                        <m:t>≤</m:t>
                      </m:r>
                      <m:r>
                        <a:rPr lang="en-US" b="0" i="1">
                          <a:latin typeface="Cambria Math"/>
                        </a:rPr>
                        <m:t>𝑡</m:t>
                      </m:r>
                    </m:oMath>
                  </m:oMathPara>
                </a14:m>
                <a:endParaRPr lang="en-US" b="0" dirty="0">
                  <a:latin typeface="+mn-lt"/>
                </a:endParaRPr>
              </a:p>
              <a:p>
                <a:pPr marL="549275" lvl="4" indent="0">
                  <a:lnSpc>
                    <a:spcPct val="150000"/>
                  </a:lnSpc>
                  <a:buNone/>
                </a:pPr>
                <a:r>
                  <a:rPr lang="en-US" b="0" dirty="0">
                    <a:latin typeface="+mn-lt"/>
                  </a:rPr>
                  <a:t>may be re-defined as</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𝐾</m:t>
                              </m:r>
                              <m:d>
                                <m:dPr>
                                  <m:ctrlPr>
                                    <a:rPr lang="en-US" b="0" i="1">
                                      <a:latin typeface="Cambria Math" panose="02040503050406030204" pitchFamily="18" charset="0"/>
                                    </a:rPr>
                                  </m:ctrlPr>
                                </m:dPr>
                                <m:e>
                                  <m:r>
                                    <a:rPr lang="en-US" b="0" i="1">
                                      <a:latin typeface="Cambria Math"/>
                                    </a:rPr>
                                    <m:t>𝑡</m:t>
                                  </m:r>
                                </m:e>
                              </m:d>
                            </m:e>
                          </m:d>
                        </m:e>
                        <m:sup>
                          <m:r>
                            <a:rPr lang="en-US" b="0" i="1">
                              <a:latin typeface="Cambria Math"/>
                            </a:rPr>
                            <m:t>+</m:t>
                          </m:r>
                        </m:sup>
                      </m:sSup>
                    </m:oMath>
                  </m:oMathPara>
                </a14:m>
                <a:endParaRPr lang="en-US" b="0" dirty="0">
                  <a:latin typeface="+mn-lt"/>
                </a:endParaRPr>
              </a:p>
              <a:p>
                <a:pPr marL="395287" lvl="2" indent="-171450">
                  <a:lnSpc>
                    <a:spcPct val="150000"/>
                  </a:lnSpc>
                  <a:buFont typeface="Wingdings" panose="05000000000000000000" pitchFamily="2" charset="2"/>
                  <a:buChar char="q"/>
                </a:pPr>
                <a:r>
                  <a:rPr lang="en-US" b="0" dirty="0">
                    <a:latin typeface="+mn-lt"/>
                  </a:rPr>
                  <a:t>Notice that the expression anchors the exposure at the termination date rather than at the default date </a:t>
                </a:r>
                <a14:m>
                  <m:oMath xmlns:m="http://schemas.openxmlformats.org/officeDocument/2006/math">
                    <m:r>
                      <a:rPr lang="en-US" b="0" i="1">
                        <a:latin typeface="Cambria Math"/>
                      </a:rPr>
                      <m:t>𝜏</m:t>
                    </m:r>
                  </m:oMath>
                </a14:m>
                <a:r>
                  <a:rPr lang="en-US" b="0" dirty="0">
                    <a:latin typeface="+mn-lt"/>
                  </a:rPr>
                  <a:t> - this will be treated at a later section.</a:t>
                </a:r>
              </a:p>
              <a:p>
                <a:pPr marL="395287" lvl="2" indent="-171450">
                  <a:lnSpc>
                    <a:spcPct val="150000"/>
                  </a:lnSpc>
                  <a:buFont typeface="Wingdings" panose="05000000000000000000" pitchFamily="2" charset="2"/>
                  <a:buChar char="q"/>
                </a:pPr>
                <a:r>
                  <a:rPr lang="en-US" b="0" dirty="0">
                    <a:latin typeface="+mn-lt"/>
                  </a:rPr>
                  <a:t>For later use, the time-</a:t>
                </a:r>
                <a14:m>
                  <m:oMath xmlns:m="http://schemas.openxmlformats.org/officeDocument/2006/math">
                    <m:r>
                      <a:rPr lang="en-US" b="0" i="1">
                        <a:latin typeface="Cambria Math"/>
                      </a:rPr>
                      <m:t>0</m:t>
                    </m:r>
                  </m:oMath>
                </a14:m>
                <a:r>
                  <a:rPr lang="en-US" b="0" dirty="0">
                    <a:latin typeface="+mn-lt"/>
                  </a:rPr>
                  <a:t> expectation of the future time-</a:t>
                </a:r>
                <a14:m>
                  <m:oMath xmlns:m="http://schemas.openxmlformats.org/officeDocument/2006/math">
                    <m:r>
                      <a:rPr lang="en-US" b="0" i="1">
                        <a:latin typeface="Cambria Math"/>
                      </a:rPr>
                      <m:t>𝑡</m:t>
                    </m:r>
                  </m:oMath>
                </a14:m>
                <a:r>
                  <a:rPr lang="en-US" b="0" dirty="0">
                    <a:latin typeface="+mn-lt"/>
                  </a:rPr>
                  <a:t> exposure is defined as</a:t>
                </a: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𝔼</m:t>
                          </m:r>
                        </m:e>
                        <m:sub>
                          <m:r>
                            <a:rPr lang="en-US" b="0" i="1">
                              <a:latin typeface="Cambria Math"/>
                            </a:rPr>
                            <m:t>0</m:t>
                          </m:r>
                        </m:sub>
                      </m:sSub>
                      <m:d>
                        <m:dPr>
                          <m:begChr m:val="["/>
                          <m:endChr m:val="]"/>
                          <m:ctrlPr>
                            <a:rPr lang="en-US" b="0" i="1">
                              <a:latin typeface="Cambria Math" panose="02040503050406030204" pitchFamily="18" charset="0"/>
                            </a:rPr>
                          </m:ctrlPr>
                        </m:dPr>
                        <m:e>
                          <m:r>
                            <a:rPr lang="en-US" b="0" i="1">
                              <a:latin typeface="Cambria Math"/>
                            </a:rPr>
                            <m:t>𝐸</m:t>
                          </m:r>
                          <m:d>
                            <m:dPr>
                              <m:ctrlPr>
                                <a:rPr lang="en-US" b="0" i="1">
                                  <a:latin typeface="Cambria Math" panose="02040503050406030204" pitchFamily="18" charset="0"/>
                                </a:rPr>
                              </m:ctrlPr>
                            </m:dPr>
                            <m:e>
                              <m:r>
                                <a:rPr lang="en-US" b="0" i="1">
                                  <a:latin typeface="Cambria Math"/>
                                </a:rPr>
                                <m:t>𝑡</m:t>
                              </m:r>
                            </m:e>
                          </m:d>
                        </m:e>
                      </m:d>
                    </m:oMath>
                  </m:oMathPara>
                </a14:m>
                <a:endParaRPr lang="en-US" b="0" dirty="0">
                  <a:latin typeface="+mn-lt"/>
                </a:endParaRPr>
              </a:p>
              <a:p>
                <a:pPr>
                  <a:lnSpc>
                    <a:spcPct val="150000"/>
                  </a:lnSpc>
                </a:pPr>
                <a:r>
                  <a:rPr lang="en-US" b="0" dirty="0">
                    <a:latin typeface="+mn-lt"/>
                  </a:rPr>
                  <a:t> </a:t>
                </a:r>
              </a:p>
              <a:p>
                <a:pPr marL="407988" lvl="3" indent="0">
                  <a:lnSpc>
                    <a:spcPct val="150000"/>
                  </a:lnSpc>
                  <a:buNone/>
                </a:pPr>
                <a:r>
                  <a:rPr lang="en-US" b="0" dirty="0">
                    <a:latin typeface="+mn-lt"/>
                  </a:rPr>
                  <a:t>where </a:t>
                </a:r>
                <a14:m>
                  <m:oMath xmlns:m="http://schemas.openxmlformats.org/officeDocument/2006/math">
                    <m:r>
                      <a:rPr lang="en-US" b="0" i="1">
                        <a:latin typeface="Cambria Math"/>
                      </a:rPr>
                      <m:t>𝔼</m:t>
                    </m:r>
                  </m:oMath>
                </a14:m>
                <a:r>
                  <a:rPr lang="en-US" b="0" dirty="0">
                    <a:latin typeface="+mn-lt"/>
                  </a:rPr>
                  <a:t> is the expectation operator in a relevant probability measure.</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1066800"/>
                <a:ext cx="8153400" cy="55626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1702175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Revised Exposure Definition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Impact of the Margin Timelines</a:t>
                </a:r>
                <a:r>
                  <a:rPr lang="en-US" dirty="0"/>
                  <a:t>:</a:t>
                </a:r>
                <a:r>
                  <a:rPr lang="en-US" b="0" dirty="0">
                    <a:latin typeface="+mn-lt"/>
                  </a:rPr>
                  <a:t> Determining how </a:t>
                </a:r>
                <a14:m>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can differ from </a:t>
                </a:r>
                <a14:m>
                  <m:oMath xmlns:m="http://schemas.openxmlformats.org/officeDocument/2006/math">
                    <m:r>
                      <a:rPr lang="en-US" b="0" i="1">
                        <a:latin typeface="Cambria Math"/>
                      </a:rPr>
                      <m:t>𝑐</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and how large  can realistically </a:t>
                </a:r>
                <a14:m>
                  <m:oMath xmlns:m="http://schemas.openxmlformats.org/officeDocument/2006/math">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be, will require a more detailed understanding of the settlement and the margining processes, a topic that will be treated in detail in a later section.</a:t>
                </a:r>
              </a:p>
              <a:p>
                <a:pPr marL="530225" lvl="1" indent="-285750">
                  <a:lnSpc>
                    <a:spcPct val="150000"/>
                  </a:lnSpc>
                  <a:buFont typeface="Wingdings" panose="05000000000000000000" pitchFamily="2" charset="2"/>
                  <a:buChar char="q"/>
                </a:pPr>
                <a:r>
                  <a:rPr lang="en-US" b="0" dirty="0">
                    <a:latin typeface="+mn-lt"/>
                  </a:rPr>
                  <a:t>The next goes about determining how classical approaches go about modeling </a:t>
                </a:r>
                <a14:m>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and </a:t>
                </a:r>
                <a14:m>
                  <m:oMath xmlns:m="http://schemas.openxmlformats.org/officeDocument/2006/math">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in</a:t>
                </a: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𝐾</m:t>
                              </m:r>
                              <m:d>
                                <m:dPr>
                                  <m:ctrlPr>
                                    <a:rPr lang="en-US" b="0" i="1">
                                      <a:latin typeface="Cambria Math" panose="02040503050406030204" pitchFamily="18" charset="0"/>
                                    </a:rPr>
                                  </m:ctrlPr>
                                </m:dPr>
                                <m:e>
                                  <m:r>
                                    <a:rPr lang="en-US" b="0" i="1">
                                      <a:latin typeface="Cambria Math"/>
                                    </a:rPr>
                                    <m:t>𝑡</m:t>
                                  </m:r>
                                </m:e>
                              </m:d>
                            </m:e>
                          </m:d>
                        </m:e>
                        <m:sup>
                          <m:r>
                            <a:rPr lang="en-US" b="0" i="1">
                              <a:latin typeface="Cambria Math"/>
                            </a:rPr>
                            <m:t>+</m:t>
                          </m:r>
                        </m:sup>
                      </m:sSup>
                    </m:oMath>
                  </m:oMathPara>
                </a14:m>
                <a:endParaRPr lang="en-US" b="0" dirty="0">
                  <a:latin typeface="+mn-lt"/>
                </a:endParaRPr>
              </a:p>
              <a:p>
                <a:pPr lvl="0">
                  <a:lnSpc>
                    <a:spcPct val="150000"/>
                  </a:lnSpc>
                </a:pPr>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1066800"/>
                <a:ext cx="8153400" cy="55626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80738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Overview</a:t>
            </a:r>
          </a:p>
          <a:p>
            <a:pPr>
              <a:lnSpc>
                <a:spcPct val="150000"/>
              </a:lnSpc>
            </a:pPr>
            <a:endParaRPr lang="en-US" b="0" dirty="0"/>
          </a:p>
          <a:p>
            <a:pPr marL="342900" lvl="0" indent="-342900">
              <a:lnSpc>
                <a:spcPct val="150000"/>
              </a:lnSpc>
              <a:buFont typeface="Wingdings" panose="05000000000000000000" pitchFamily="2" charset="2"/>
              <a:buChar char="v"/>
            </a:pPr>
            <a:r>
              <a:rPr lang="en-US" u="sng" dirty="0"/>
              <a:t>Enhanced CSA Collateral Exposure Model</a:t>
            </a:r>
            <a:r>
              <a:rPr lang="en-US" dirty="0"/>
              <a:t>:</a:t>
            </a:r>
            <a:r>
              <a:rPr lang="en-US" b="0" dirty="0">
                <a:latin typeface="+mn-lt"/>
              </a:rPr>
              <a:t> Andersen, Pykhtin (2017) describe a new framework for collateral exposure modeling under an ISDA Master Agreement with Credit Support Annex.</a:t>
            </a:r>
          </a:p>
          <a:p>
            <a:pPr marL="587375" lvl="1" indent="-342900">
              <a:lnSpc>
                <a:spcPct val="150000"/>
              </a:lnSpc>
            </a:pPr>
            <a:r>
              <a:rPr lang="en-US" b="0" dirty="0">
                <a:latin typeface="+mn-lt"/>
              </a:rPr>
              <a:t>The proposed model captures the legal and the operational aspects of default in considerably greater detail than models currently used by most practitioners, while remaining fully tractable and computationally feasible.</a:t>
            </a:r>
          </a:p>
          <a:p>
            <a:pPr marL="342900" lvl="0" indent="-342900">
              <a:lnSpc>
                <a:spcPct val="150000"/>
              </a:lnSpc>
              <a:buFont typeface="Wingdings" panose="05000000000000000000" pitchFamily="2" charset="2"/>
              <a:buChar char="v"/>
            </a:pPr>
            <a:r>
              <a:rPr lang="en-US" u="sng" dirty="0"/>
              <a:t>Legal Rights Exercise/Deferral Choices</a:t>
            </a:r>
            <a:r>
              <a:rPr lang="en-US" dirty="0"/>
              <a:t>:</a:t>
            </a:r>
            <a:r>
              <a:rPr lang="en-US" b="0" dirty="0">
                <a:latin typeface="+mn-lt"/>
              </a:rPr>
              <a:t> Specifically, it considers the remedies and the suspension rights available within these legal agreements; the firm’s policies of availing itself of these rights; and the typical time it takes to exercise them in practice.</a:t>
            </a:r>
          </a:p>
          <a:p>
            <a:pPr marL="342900" lvl="0" indent="-342900">
              <a:lnSpc>
                <a:spcPct val="150000"/>
              </a:lnSpc>
              <a:buFont typeface="Wingdings" panose="05000000000000000000" pitchFamily="2" charset="2"/>
              <a:buChar char="v"/>
            </a:pPr>
            <a:r>
              <a:rPr lang="en-US" u="sng" dirty="0"/>
              <a:t>Significantly Higher Credit Exposure Revealed</a:t>
            </a:r>
            <a:r>
              <a:rPr lang="en-US" dirty="0"/>
              <a:t>:</a:t>
            </a:r>
            <a:r>
              <a:rPr lang="en-US" b="0" dirty="0">
                <a:latin typeface="+mn-lt"/>
              </a:rPr>
              <a:t> The inclusion of these effects is shown to produce a significantly higher credit exposure for representative portfolios compared to the currently used models.</a:t>
            </a:r>
          </a:p>
          <a:p>
            <a:pPr marL="587375" lvl="1" indent="-342900">
              <a:lnSpc>
                <a:spcPct val="150000"/>
              </a:lnSpc>
            </a:pPr>
            <a:r>
              <a:rPr lang="en-US" b="0" dirty="0">
                <a:latin typeface="+mn-lt"/>
              </a:rPr>
              <a:t>The increase is especially pronounced when dynamic initial margin is also present.</a:t>
            </a:r>
          </a:p>
          <a:p>
            <a:pPr marL="342900" indent="-342900">
              <a:lnSpc>
                <a:spcPct val="150000"/>
              </a:lnSpc>
            </a:pPr>
            <a:endParaRPr lang="en-US" b="0" dirty="0">
              <a:latin typeface="+mn-lt"/>
            </a:endParaRPr>
          </a:p>
        </p:txBody>
      </p:sp>
    </p:spTree>
    <p:extLst>
      <p:ext uri="{BB962C8B-B14F-4D97-AF65-F5344CB8AC3E}">
        <p14:creationId xmlns:p14="http://schemas.microsoft.com/office/powerpoint/2010/main" val="883625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Classical Model for Collateralized Exposure – Assumptions about Margin Flows - 1</a:t>
                </a:r>
              </a:p>
              <a:p>
                <a:pPr lvl="0">
                  <a:lnSpc>
                    <a:spcPct val="150000"/>
                  </a:lnSpc>
                </a:pPr>
                <a:endParaRPr lang="en-US" b="0" dirty="0">
                  <a:latin typeface="+mn-lt"/>
                </a:endParaRPr>
              </a:p>
              <a:p>
                <a:pPr marL="171450" lvl="0" indent="-171450">
                  <a:buFont typeface="Wingdings" panose="05000000000000000000" pitchFamily="2" charset="2"/>
                  <a:buChar char="v"/>
                </a:pPr>
                <a:r>
                  <a:rPr lang="en-US" sz="1200" b="0" u="sng" dirty="0"/>
                  <a:t>The Naïve Collateralized Exposure Model</a:t>
                </a:r>
                <a:r>
                  <a:rPr lang="en-US" sz="1200" b="0" dirty="0"/>
                  <a:t>:</a:t>
                </a:r>
                <a:r>
                  <a:rPr lang="en-US" sz="1200" b="0" dirty="0">
                    <a:latin typeface="+mn-lt"/>
                  </a:rPr>
                  <a:t> A naïve, and now outdated, model for collateralized exposure follows the definition</a:t>
                </a:r>
              </a:p>
              <a:p>
                <a:pPr/>
                <a14:m>
                  <m:oMathPara xmlns:m="http://schemas.openxmlformats.org/officeDocument/2006/math">
                    <m:oMathParaPr>
                      <m:jc m:val="centerGroup"/>
                    </m:oMathParaPr>
                    <m:oMath xmlns:m="http://schemas.openxmlformats.org/officeDocument/2006/math">
                      <m:r>
                        <a:rPr lang="en-US" sz="1200" b="0" i="1">
                          <a:latin typeface="Cambria Math"/>
                        </a:rPr>
                        <m:t>𝐸</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e>
                              </m:d>
                            </m:e>
                          </m:d>
                        </m:e>
                        <m:sup>
                          <m:r>
                            <a:rPr lang="en-US" sz="1200" b="0" i="1">
                              <a:latin typeface="Cambria Math"/>
                            </a:rPr>
                            <m:t>+</m:t>
                          </m:r>
                        </m:sup>
                      </m:sSup>
                    </m:oMath>
                  </m:oMathPara>
                </a14:m>
                <a:endParaRPr lang="en-US" sz="1200" b="0" dirty="0">
                  <a:latin typeface="+mn-lt"/>
                </a:endParaRPr>
              </a:p>
              <a:p>
                <a:endParaRPr lang="en-US" sz="1200" b="0" dirty="0">
                  <a:latin typeface="+mn-lt"/>
                </a:endParaRPr>
              </a:p>
              <a:p>
                <a:pPr/>
                <a14:m>
                  <m:oMathPara xmlns:m="http://schemas.openxmlformats.org/officeDocument/2006/math">
                    <m:oMathParaPr>
                      <m:jc m:val="centerGroup"/>
                    </m:oMathParaPr>
                    <m:oMath xmlns:m="http://schemas.openxmlformats.org/officeDocument/2006/math">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𝐴</m:t>
                          </m:r>
                        </m:e>
                        <m:sub>
                          <m:r>
                            <a:rPr lang="en-US" sz="1200" b="0" i="1">
                              <a:latin typeface="Cambria Math"/>
                            </a:rPr>
                            <m:t>𝐶</m:t>
                          </m:r>
                        </m:sub>
                      </m:sSub>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𝐴</m:t>
                          </m:r>
                        </m:e>
                        <m:sub>
                          <m:r>
                            <a:rPr lang="en-US" sz="1200" b="0" i="1">
                              <a:latin typeface="Cambria Math"/>
                            </a:rPr>
                            <m:t>𝐷</m:t>
                          </m:r>
                        </m:sub>
                      </m:sSub>
                      <m:d>
                        <m:dPr>
                          <m:ctrlPr>
                            <a:rPr lang="en-US" sz="1200" b="0" i="1">
                              <a:latin typeface="Cambria Math" panose="02040503050406030204" pitchFamily="18" charset="0"/>
                            </a:rPr>
                          </m:ctrlPr>
                        </m:dPr>
                        <m:e>
                          <m:r>
                            <a:rPr lang="en-US" sz="1200" b="0" i="1">
                              <a:latin typeface="Cambria Math"/>
                            </a:rPr>
                            <m:t>𝑡</m:t>
                          </m:r>
                        </m:e>
                      </m:d>
                    </m:oMath>
                  </m:oMathPara>
                </a14:m>
                <a:endParaRPr lang="en-US" sz="1200" b="0" dirty="0">
                  <a:latin typeface="+mn-lt"/>
                </a:endParaRPr>
              </a:p>
              <a:p>
                <a:endParaRPr lang="en-US" sz="1200" b="0" dirty="0">
                  <a:latin typeface="+mn-lt"/>
                </a:endParaRPr>
              </a:p>
              <a:p>
                <a:pPr marL="163512" lvl="2" indent="0">
                  <a:buNone/>
                </a:pPr>
                <a:r>
                  <a:rPr lang="en-US" sz="1000" b="0" dirty="0">
                    <a:latin typeface="+mn-lt"/>
                  </a:rPr>
                  <a:t>literally, and assumes that the collateral available is exactly equal to its prescribed value at time </a:t>
                </a:r>
                <a14:m>
                  <m:oMath xmlns:m="http://schemas.openxmlformats.org/officeDocument/2006/math">
                    <m:r>
                      <a:rPr lang="en-US" sz="1000" b="0" i="1">
                        <a:latin typeface="Cambria Math"/>
                      </a:rPr>
                      <m:t>𝑡</m:t>
                    </m:r>
                  </m:oMath>
                </a14:m>
                <a:r>
                  <a:rPr lang="en-US" sz="1000" b="0" dirty="0">
                    <a:latin typeface="+mn-lt"/>
                  </a:rPr>
                  <a:t>.</a:t>
                </a:r>
              </a:p>
              <a:p>
                <a:pPr marL="334962" lvl="2" indent="-171450">
                  <a:buFont typeface="Wingdings" panose="05000000000000000000" pitchFamily="2" charset="2"/>
                  <a:buChar char="q"/>
                </a:pPr>
                <a:r>
                  <a:rPr lang="en-US" sz="1000" b="0" dirty="0">
                    <a:latin typeface="+mn-lt"/>
                  </a:rPr>
                  <a:t>That is, in the language of</a:t>
                </a:r>
              </a:p>
              <a:p>
                <a:pPr/>
                <a14:m>
                  <m:oMathPara xmlns:m="http://schemas.openxmlformats.org/officeDocument/2006/math">
                    <m:oMathParaPr>
                      <m:jc m:val="centerGroup"/>
                    </m:oMathParaPr>
                    <m:oMath xmlns:m="http://schemas.openxmlformats.org/officeDocument/2006/math">
                      <m:r>
                        <a:rPr lang="en-US" sz="1200" b="0" i="1">
                          <a:latin typeface="Cambria Math"/>
                        </a:rPr>
                        <m:t>𝐸</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𝑈𝑇𝐹</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𝐾</m:t>
                              </m:r>
                              <m:d>
                                <m:dPr>
                                  <m:ctrlPr>
                                    <a:rPr lang="en-US" sz="1200" b="0" i="1">
                                      <a:latin typeface="Cambria Math" panose="02040503050406030204" pitchFamily="18" charset="0"/>
                                    </a:rPr>
                                  </m:ctrlPr>
                                </m:dPr>
                                <m:e>
                                  <m:r>
                                    <a:rPr lang="en-US" sz="1200" b="0" i="1">
                                      <a:latin typeface="Cambria Math"/>
                                    </a:rPr>
                                    <m:t>𝑡</m:t>
                                  </m:r>
                                </m:e>
                              </m:d>
                            </m:e>
                          </m:d>
                        </m:e>
                        <m:sup>
                          <m:r>
                            <a:rPr lang="en-US" sz="1200" b="0" i="1">
                              <a:latin typeface="Cambria Math"/>
                            </a:rPr>
                            <m:t>+</m:t>
                          </m:r>
                        </m:sup>
                      </m:sSup>
                    </m:oMath>
                  </m:oMathPara>
                </a14:m>
                <a:endParaRPr lang="en-US" sz="1200" b="0" dirty="0">
                  <a:latin typeface="+mn-lt"/>
                </a:endParaRPr>
              </a:p>
              <a:p>
                <a:pPr marL="387350" lvl="3" indent="0">
                  <a:buNone/>
                </a:pPr>
                <a:r>
                  <a:rPr lang="en-US" sz="1000" b="0" dirty="0">
                    <a:latin typeface="+mn-lt"/>
                  </a:rPr>
                  <a:t>it is assumed that</a:t>
                </a:r>
              </a:p>
              <a:p>
                <a:pPr/>
                <a14:m>
                  <m:oMathPara xmlns:m="http://schemas.openxmlformats.org/officeDocument/2006/math">
                    <m:oMathParaPr>
                      <m:jc m:val="centerGroup"/>
                    </m:oMathParaPr>
                    <m:oMath xmlns:m="http://schemas.openxmlformats.org/officeDocument/2006/math">
                      <m:r>
                        <a:rPr lang="en-US" sz="1200" b="0" i="1">
                          <a:latin typeface="Cambria Math"/>
                        </a:rPr>
                        <m:t>𝐾</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e>
                      </m:d>
                    </m:oMath>
                  </m:oMathPara>
                </a14:m>
                <a:endParaRPr lang="en-US" sz="1200" b="0" dirty="0">
                  <a:latin typeface="+mn-lt"/>
                </a:endParaRPr>
              </a:p>
              <a:p>
                <a:endParaRPr lang="en-US" sz="1200" b="0" dirty="0">
                  <a:latin typeface="+mn-lt"/>
                </a:endParaRPr>
              </a:p>
              <a:p>
                <a:pPr lvl="2">
                  <a:buFont typeface="Wingdings" panose="05000000000000000000" pitchFamily="2" charset="2"/>
                  <a:buChar char="q"/>
                </a:pPr>
                <a:r>
                  <a:rPr lang="en-US" sz="1000" b="0" dirty="0">
                    <a:latin typeface="+mn-lt"/>
                  </a:rPr>
                  <a:t>In addition, the parties are assumed to pay off all of the trade flows as described</a:t>
                </a:r>
              </a:p>
              <a:p>
                <a:endParaRPr lang="en-US" sz="1200" b="0" dirty="0">
                  <a:latin typeface="+mn-lt"/>
                </a:endParaRPr>
              </a:p>
              <a:p>
                <a:pPr/>
                <a14:m>
                  <m:oMathPara xmlns:m="http://schemas.openxmlformats.org/officeDocument/2006/math">
                    <m:oMathParaPr>
                      <m:jc m:val="centerGroup"/>
                    </m:oMathParaPr>
                    <m:oMath xmlns:m="http://schemas.openxmlformats.org/officeDocument/2006/math">
                      <m:r>
                        <a:rPr lang="en-US" sz="1200" b="0" i="1">
                          <a:latin typeface="Cambria Math"/>
                        </a:rPr>
                        <m:t>𝑈𝑇𝐹</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=0</m:t>
                      </m:r>
                    </m:oMath>
                  </m:oMathPara>
                </a14:m>
                <a:endParaRPr lang="en-US" sz="1200" b="0" dirty="0">
                  <a:latin typeface="+mn-lt"/>
                </a:endParaRPr>
              </a:p>
              <a:p>
                <a:pPr marL="387350" lvl="3" indent="0">
                  <a:buNone/>
                </a:pPr>
                <a:r>
                  <a:rPr lang="en-US" sz="1000" b="0" dirty="0">
                    <a:latin typeface="+mn-lt"/>
                  </a:rPr>
                  <a:t>and it is assumed that the termination date in</a:t>
                </a:r>
              </a:p>
              <a:p>
                <a:pPr/>
                <a14:m>
                  <m:oMathPara xmlns:m="http://schemas.openxmlformats.org/officeDocument/2006/math">
                    <m:oMathParaPr>
                      <m:jc m:val="centerGroup"/>
                    </m:oMathParaPr>
                    <m:oMath xmlns:m="http://schemas.openxmlformats.org/officeDocument/2006/math">
                      <m:r>
                        <a:rPr lang="en-US" sz="1200" b="0" i="1">
                          <a:latin typeface="Cambria Math"/>
                        </a:rPr>
                        <m:t>𝐸</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𝑈𝑇𝐹</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𝐾</m:t>
                              </m:r>
                              <m:d>
                                <m:dPr>
                                  <m:ctrlPr>
                                    <a:rPr lang="en-US" sz="1200" b="0" i="1">
                                      <a:latin typeface="Cambria Math" panose="02040503050406030204" pitchFamily="18" charset="0"/>
                                    </a:rPr>
                                  </m:ctrlPr>
                                </m:dPr>
                                <m:e>
                                  <m:r>
                                    <a:rPr lang="en-US" sz="1200" b="0" i="1">
                                      <a:latin typeface="Cambria Math"/>
                                    </a:rPr>
                                    <m:t>𝑡</m:t>
                                  </m:r>
                                </m:e>
                              </m:d>
                            </m:e>
                          </m:d>
                        </m:e>
                        <m:sup>
                          <m:r>
                            <a:rPr lang="en-US" sz="1200" b="0" i="1">
                              <a:latin typeface="Cambria Math"/>
                            </a:rPr>
                            <m:t>+</m:t>
                          </m:r>
                        </m:sup>
                      </m:sSup>
                    </m:oMath>
                  </m:oMathPara>
                </a14:m>
                <a:endParaRPr lang="en-US" sz="1200" b="0" dirty="0">
                  <a:latin typeface="+mn-lt"/>
                </a:endParaRPr>
              </a:p>
              <a:p>
                <a:endParaRPr lang="en-US" sz="1200" b="0" dirty="0">
                  <a:latin typeface="+mn-lt"/>
                </a:endParaRPr>
              </a:p>
              <a:p>
                <a:pPr marL="387350" lvl="3" indent="0">
                  <a:buNone/>
                </a:pPr>
                <a:r>
                  <a:rPr lang="en-US" sz="1000" b="0" dirty="0">
                    <a:latin typeface="+mn-lt"/>
                  </a:rPr>
                  <a:t>is the default date </a:t>
                </a:r>
                <a14:m>
                  <m:oMath xmlns:m="http://schemas.openxmlformats.org/officeDocument/2006/math">
                    <m:r>
                      <a:rPr lang="en-US" sz="1000" b="0" i="1">
                        <a:latin typeface="Cambria Math"/>
                      </a:rPr>
                      <m:t>𝜏</m:t>
                    </m:r>
                  </m:oMath>
                </a14:m>
                <a:r>
                  <a:rPr lang="en-US" sz="1000" b="0" dirty="0">
                    <a:latin typeface="+mn-lt"/>
                  </a:rPr>
                  <a:t>, i.e., there is no lag between the default date and the termination date. </a:t>
                </a:r>
              </a:p>
              <a:p>
                <a:pPr marL="417512" lvl="2" indent="-171450">
                  <a:buFont typeface="Wingdings" panose="05000000000000000000" pitchFamily="2" charset="2"/>
                  <a:buChar char="q"/>
                </a:pPr>
                <a:r>
                  <a:rPr lang="en-US" sz="1000" b="0" dirty="0">
                    <a:latin typeface="+mn-lt"/>
                  </a:rPr>
                  <a:t>In this model, the assumption of loss crystallized at a time </a:t>
                </a:r>
                <a14:m>
                  <m:oMath xmlns:m="http://schemas.openxmlformats.org/officeDocument/2006/math">
                    <m:r>
                      <a:rPr lang="en-US" sz="1000" b="0" i="1">
                        <a:latin typeface="Cambria Math"/>
                      </a:rPr>
                      <m:t>𝑡</m:t>
                    </m:r>
                  </m:oMath>
                </a14:m>
                <a:r>
                  <a:rPr lang="en-US" sz="1000" b="0" dirty="0">
                    <a:latin typeface="+mn-lt"/>
                  </a:rPr>
                  <a:t> is the function of the portfolio value at a single point </a:t>
                </a:r>
                <a14:m>
                  <m:oMath xmlns:m="http://schemas.openxmlformats.org/officeDocument/2006/math">
                    <m:r>
                      <a:rPr lang="en-US" sz="1000" b="0" i="1">
                        <a:latin typeface="Cambria Math"/>
                      </a:rPr>
                      <m:t>𝑉</m:t>
                    </m:r>
                    <m:d>
                      <m:dPr>
                        <m:ctrlPr>
                          <a:rPr lang="en-US" sz="1000" b="0" i="1">
                            <a:latin typeface="Cambria Math" panose="02040503050406030204" pitchFamily="18" charset="0"/>
                          </a:rPr>
                        </m:ctrlPr>
                      </m:dPr>
                      <m:e>
                        <m:r>
                          <a:rPr lang="en-US" sz="1000" b="0" i="1">
                            <a:latin typeface="Cambria Math"/>
                          </a:rPr>
                          <m:t>𝑡</m:t>
                        </m:r>
                      </m:e>
                    </m:d>
                  </m:oMath>
                </a14:m>
                <a:r>
                  <a:rPr lang="en-US" sz="1000" b="0" dirty="0">
                    <a:latin typeface="+mn-lt"/>
                  </a:rPr>
                  <a:t> and does not depend on the earlier history </a:t>
                </a:r>
                <a14:m>
                  <m:oMath xmlns:m="http://schemas.openxmlformats.org/officeDocument/2006/math">
                    <m:r>
                      <a:rPr lang="en-US" sz="1000" b="0" i="1">
                        <a:latin typeface="Cambria Math"/>
                      </a:rPr>
                      <m:t>𝑉</m:t>
                    </m:r>
                    <m:d>
                      <m:dPr>
                        <m:ctrlPr>
                          <a:rPr lang="en-US" sz="1000" b="0" i="1">
                            <a:latin typeface="Cambria Math" panose="02040503050406030204" pitchFamily="18" charset="0"/>
                          </a:rPr>
                        </m:ctrlPr>
                      </m:dPr>
                      <m:e>
                        <m:r>
                          <a:rPr lang="en-US" sz="1000" b="0" i="1">
                            <a:latin typeface="Cambria Math"/>
                          </a:rPr>
                          <m:t>∙</m:t>
                        </m:r>
                      </m:e>
                    </m:d>
                  </m:oMath>
                </a14:m>
                <a:r>
                  <a:rPr lang="en-US" sz="1000" b="0" dirty="0">
                    <a:latin typeface="+mn-lt"/>
                  </a:rPr>
                  <a:t> In the limit of </a:t>
                </a:r>
                <a:r>
                  <a:rPr lang="en-US" sz="1000" b="0" i="1" dirty="0">
                    <a:latin typeface="+mn-lt"/>
                  </a:rPr>
                  <a:t>perfect CSA</a:t>
                </a:r>
                <a:r>
                  <a:rPr lang="en-US" sz="1000" b="0" dirty="0">
                    <a:latin typeface="+mn-lt"/>
                  </a:rPr>
                  <a:t> where</a:t>
                </a:r>
              </a:p>
              <a:p>
                <a:pPr/>
                <a14:m>
                  <m:oMathPara xmlns:m="http://schemas.openxmlformats.org/officeDocument/2006/math">
                    <m:oMathParaPr>
                      <m:jc m:val="centerGroup"/>
                    </m:oMathParaPr>
                    <m:oMath xmlns:m="http://schemas.openxmlformats.org/officeDocument/2006/math">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oMath>
                  </m:oMathPara>
                </a14:m>
                <a:endParaRPr lang="en-US" sz="1200" b="0" dirty="0">
                  <a:latin typeface="+mn-lt"/>
                </a:endParaRPr>
              </a:p>
              <a:p>
                <a:r>
                  <a:rPr lang="en-US" sz="1200" b="0" dirty="0">
                    <a:latin typeface="+mn-lt"/>
                  </a:rPr>
                  <a:t> </a:t>
                </a:r>
              </a:p>
              <a:p>
                <a:pPr marL="387350" lvl="3" indent="0">
                  <a:buNone/>
                </a:pPr>
                <a:r>
                  <a:rPr lang="en-US" sz="1000" b="0" dirty="0">
                    <a:latin typeface="+mn-lt"/>
                  </a:rPr>
                  <a:t>the collateralized exposure in such a model is exactly zero.</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1066800"/>
                <a:ext cx="8153400" cy="5562600"/>
              </a:xfrm>
              <a:blipFill rotWithShape="1">
                <a:blip r:embed="rId2"/>
                <a:stretch>
                  <a:fillRect l="-972" r="-822"/>
                </a:stretch>
              </a:blipFill>
            </p:spPr>
            <p:txBody>
              <a:bodyPr/>
              <a:lstStyle/>
              <a:p>
                <a:r>
                  <a:rPr lang="en-US">
                    <a:noFill/>
                  </a:rPr>
                  <a:t> </a:t>
                </a:r>
              </a:p>
            </p:txBody>
          </p:sp>
        </mc:Fallback>
      </mc:AlternateContent>
    </p:spTree>
    <p:extLst>
      <p:ext uri="{BB962C8B-B14F-4D97-AF65-F5344CB8AC3E}">
        <p14:creationId xmlns:p14="http://schemas.microsoft.com/office/powerpoint/2010/main" val="3607591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Classical Model for Collateralized Exposure – Assumptions about Margin Flows - 2</a:t>
                </a:r>
              </a:p>
              <a:p>
                <a:pPr lvl="0">
                  <a:lnSpc>
                    <a:spcPct val="150000"/>
                  </a:lnSpc>
                </a:pPr>
                <a:endParaRPr lang="en-US" b="0" dirty="0">
                  <a:latin typeface="+mn-lt"/>
                </a:endParaRPr>
              </a:p>
              <a:p>
                <a:pPr marL="171450" lvl="0" indent="-171450">
                  <a:buFont typeface="Wingdings" panose="05000000000000000000" pitchFamily="2" charset="2"/>
                  <a:buChar char="v"/>
                </a:pPr>
                <a:r>
                  <a:rPr lang="en-US" sz="1200" u="sng" dirty="0"/>
                  <a:t>Lag Induced Classical Exposure Model</a:t>
                </a:r>
                <a:r>
                  <a:rPr lang="en-US" sz="1200" dirty="0"/>
                  <a:t>:</a:t>
                </a:r>
                <a:r>
                  <a:rPr lang="en-US" sz="1200" b="0" dirty="0"/>
                  <a:t> Assuming</a:t>
                </a:r>
              </a:p>
              <a:p>
                <a:pPr/>
                <a14:m>
                  <m:oMathPara xmlns:m="http://schemas.openxmlformats.org/officeDocument/2006/math">
                    <m:oMathParaPr>
                      <m:jc m:val="centerGroup"/>
                    </m:oMathParaPr>
                    <m:oMath xmlns:m="http://schemas.openxmlformats.org/officeDocument/2006/math">
                      <m:r>
                        <a:rPr lang="en-US" sz="1200" b="0" i="1">
                          <a:latin typeface="Cambria Math"/>
                        </a:rPr>
                        <m:t>𝐾</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e>
                      </m:d>
                    </m:oMath>
                  </m:oMathPara>
                </a14:m>
                <a:endParaRPr lang="en-US" sz="1200" b="0" dirty="0"/>
              </a:p>
              <a:p>
                <a:endParaRPr lang="en-US" sz="1200" b="0" dirty="0"/>
              </a:p>
              <a:p>
                <a:pPr marL="163512" lvl="2" indent="0">
                  <a:buNone/>
                </a:pPr>
                <a:r>
                  <a:rPr lang="en-US" b="0" dirty="0"/>
                  <a:t>is an idealization that ignores the non-instantaneous nature of collateral settlement protocols and does not capture the fact that firms under stress may stop fully honoring margin calls, resulting in a divergence between the portfolio value and the collateral value at some time lag </a:t>
                </a:r>
                <a14:m>
                  <m:oMath xmlns:m="http://schemas.openxmlformats.org/officeDocument/2006/math">
                    <m:r>
                      <a:rPr lang="en-US" b="0" i="1">
                        <a:latin typeface="Cambria Math"/>
                      </a:rPr>
                      <m:t>𝛿</m:t>
                    </m:r>
                  </m:oMath>
                </a14:m>
                <a:r>
                  <a:rPr lang="en-US" b="0" dirty="0"/>
                  <a:t> before the termination of the portfolio.</a:t>
                </a:r>
              </a:p>
              <a:p>
                <a:pPr marL="334962" lvl="2" indent="-171450">
                  <a:buFont typeface="Wingdings" panose="05000000000000000000" pitchFamily="2" charset="2"/>
                  <a:buChar char="q"/>
                </a:pPr>
                <a:r>
                  <a:rPr lang="en-US" b="0" dirty="0"/>
                  <a:t>In what is denoted here as the </a:t>
                </a:r>
                <a:r>
                  <a:rPr lang="en-US" b="0" i="1" dirty="0"/>
                  <a:t>Classical Model</a:t>
                </a:r>
                <a:r>
                  <a:rPr lang="en-US" b="0" dirty="0"/>
                  <a:t> (see, for example, Pykhtin (2010)), this particular lag effect is captured by modifying</a:t>
                </a:r>
              </a:p>
              <a:p>
                <a:r>
                  <a:rPr lang="en-US" sz="1200" b="0" dirty="0"/>
                  <a:t> </a:t>
                </a:r>
              </a:p>
              <a:p>
                <a:pPr/>
                <a14:m>
                  <m:oMathPara xmlns:m="http://schemas.openxmlformats.org/officeDocument/2006/math">
                    <m:oMathParaPr>
                      <m:jc m:val="centerGroup"/>
                    </m:oMathParaPr>
                    <m:oMath xmlns:m="http://schemas.openxmlformats.org/officeDocument/2006/math">
                      <m:r>
                        <a:rPr lang="en-US" sz="1200" b="0" i="1">
                          <a:latin typeface="Cambria Math"/>
                        </a:rPr>
                        <m:t>𝐸</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e>
                              </m:d>
                            </m:e>
                          </m:d>
                        </m:e>
                        <m:sup>
                          <m:r>
                            <a:rPr lang="en-US" sz="1200" b="0" i="1">
                              <a:latin typeface="Cambria Math"/>
                            </a:rPr>
                            <m:t>+</m:t>
                          </m:r>
                        </m:sup>
                      </m:sSup>
                    </m:oMath>
                  </m:oMathPara>
                </a14:m>
                <a:endParaRPr lang="en-US" sz="1200" b="0" dirty="0"/>
              </a:p>
              <a:p>
                <a:r>
                  <a:rPr lang="en-US" sz="1200" b="0" dirty="0"/>
                  <a:t> </a:t>
                </a:r>
              </a:p>
              <a:p>
                <a:pPr/>
                <a14:m>
                  <m:oMathPara xmlns:m="http://schemas.openxmlformats.org/officeDocument/2006/math">
                    <m:oMathParaPr>
                      <m:jc m:val="centerGroup"/>
                    </m:oMathParaPr>
                    <m:oMath xmlns:m="http://schemas.openxmlformats.org/officeDocument/2006/math">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𝐴</m:t>
                          </m:r>
                        </m:e>
                        <m:sub>
                          <m:r>
                            <a:rPr lang="en-US" sz="1200" b="0" i="1">
                              <a:latin typeface="Cambria Math"/>
                            </a:rPr>
                            <m:t>𝐶</m:t>
                          </m:r>
                        </m:sub>
                      </m:sSub>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𝐴</m:t>
                          </m:r>
                        </m:e>
                        <m:sub>
                          <m:r>
                            <a:rPr lang="en-US" sz="1200" b="0" i="1">
                              <a:latin typeface="Cambria Math"/>
                            </a:rPr>
                            <m:t>𝐷</m:t>
                          </m:r>
                        </m:sub>
                      </m:sSub>
                      <m:d>
                        <m:dPr>
                          <m:ctrlPr>
                            <a:rPr lang="en-US" sz="1200" b="0" i="1">
                              <a:latin typeface="Cambria Math" panose="02040503050406030204" pitchFamily="18" charset="0"/>
                            </a:rPr>
                          </m:ctrlPr>
                        </m:dPr>
                        <m:e>
                          <m:r>
                            <a:rPr lang="en-US" sz="1200" b="0" i="1">
                              <a:latin typeface="Cambria Math"/>
                            </a:rPr>
                            <m:t>𝑡</m:t>
                          </m:r>
                        </m:e>
                      </m:d>
                    </m:oMath>
                  </m:oMathPara>
                </a14:m>
                <a:endParaRPr lang="en-US" sz="1200" b="0" dirty="0"/>
              </a:p>
              <a:p>
                <a:r>
                  <a:rPr lang="en-US" sz="1200" b="0" dirty="0"/>
                  <a:t>to</a:t>
                </a:r>
              </a:p>
              <a:p>
                <a:pPr/>
                <a14:m>
                  <m:oMathPara xmlns:m="http://schemas.openxmlformats.org/officeDocument/2006/math">
                    <m:oMathParaPr>
                      <m:jc m:val="centerGroup"/>
                    </m:oMathParaPr>
                    <m:oMath xmlns:m="http://schemas.openxmlformats.org/officeDocument/2006/math">
                      <m:r>
                        <a:rPr lang="en-US" sz="1200" b="0" i="1">
                          <a:latin typeface="Cambria Math"/>
                        </a:rPr>
                        <m:t>𝐸</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𝐾</m:t>
                              </m:r>
                              <m:d>
                                <m:dPr>
                                  <m:ctrlPr>
                                    <a:rPr lang="en-US" sz="1200" b="0" i="1">
                                      <a:latin typeface="Cambria Math" panose="02040503050406030204" pitchFamily="18" charset="0"/>
                                    </a:rPr>
                                  </m:ctrlPr>
                                </m:dPr>
                                <m:e>
                                  <m:r>
                                    <a:rPr lang="en-US" sz="1200" b="0" i="1">
                                      <a:latin typeface="Cambria Math"/>
                                    </a:rPr>
                                    <m:t>𝑡</m:t>
                                  </m:r>
                                </m:e>
                              </m:d>
                            </m:e>
                          </m:d>
                        </m:e>
                        <m:sup>
                          <m:r>
                            <a:rPr lang="en-US" sz="1200" b="0" i="1">
                              <a:latin typeface="Cambria Math"/>
                            </a:rPr>
                            <m:t>+</m:t>
                          </m:r>
                        </m:sup>
                      </m:sSup>
                    </m:oMath>
                  </m:oMathPara>
                </a14:m>
                <a:endParaRPr lang="en-US" sz="1200" b="0" dirty="0"/>
              </a:p>
              <a:p>
                <a:r>
                  <a:rPr lang="en-US" sz="1200" b="0" dirty="0"/>
                  <a:t> </a:t>
                </a:r>
              </a:p>
              <a:p>
                <a:pPr/>
                <a14:m>
                  <m:oMathPara xmlns:m="http://schemas.openxmlformats.org/officeDocument/2006/math">
                    <m:oMathParaPr>
                      <m:jc m:val="centerGroup"/>
                    </m:oMathParaPr>
                    <m:oMath xmlns:m="http://schemas.openxmlformats.org/officeDocument/2006/math">
                      <m:r>
                        <a:rPr lang="en-US" sz="1200" b="0" i="1">
                          <a:latin typeface="Cambria Math"/>
                        </a:rPr>
                        <m:t>𝐾</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r>
                            <a:rPr lang="en-US" sz="1200" b="0" i="1">
                              <a:latin typeface="Cambria Math"/>
                            </a:rPr>
                            <m:t>−</m:t>
                          </m:r>
                          <m:r>
                            <a:rPr lang="en-US" sz="1200" b="0" i="1">
                              <a:latin typeface="Cambria Math"/>
                            </a:rPr>
                            <m:t>𝛿</m:t>
                          </m:r>
                        </m:e>
                      </m:d>
                    </m:oMath>
                  </m:oMathPara>
                </a14:m>
                <a:endParaRPr lang="en-US" sz="1200" b="0" dirty="0"/>
              </a:p>
              <a:p>
                <a:endParaRPr lang="en-US" sz="1200" b="0" dirty="0"/>
              </a:p>
              <a:p>
                <a:pPr marL="415925" lvl="1" indent="-171450">
                  <a:buFont typeface="Wingdings" panose="05000000000000000000" pitchFamily="2" charset="2"/>
                  <a:buChar char="q"/>
                </a:pPr>
                <a:r>
                  <a:rPr lang="en-US" b="0" dirty="0"/>
                  <a:t>So, for instance, for a CSA with thresholds </a:t>
                </a:r>
                <a14:m>
                  <m:oMath xmlns:m="http://schemas.openxmlformats.org/officeDocument/2006/math">
                    <m:sSub>
                      <m:sSubPr>
                        <m:ctrlPr>
                          <a:rPr lang="en-US" b="0" i="1">
                            <a:latin typeface="Cambria Math" panose="02040503050406030204" pitchFamily="18" charset="0"/>
                          </a:rPr>
                        </m:ctrlPr>
                      </m:sSubPr>
                      <m:e>
                        <m:r>
                          <a:rPr lang="en-US" b="0" i="1">
                            <a:latin typeface="Cambria Math"/>
                          </a:rPr>
                          <m:t>h</m:t>
                        </m:r>
                      </m:e>
                      <m:sub>
                        <m:r>
                          <a:rPr lang="en-US" b="0" i="1">
                            <a:latin typeface="Cambria Math"/>
                          </a:rPr>
                          <m:t>𝐷</m:t>
                        </m:r>
                      </m:sub>
                    </m:sSub>
                  </m:oMath>
                </a14:m>
                <a:r>
                  <a:rPr lang="en-US" b="0" dirty="0"/>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h</m:t>
                        </m:r>
                      </m:e>
                      <m:sub>
                        <m:r>
                          <a:rPr lang="en-US" b="0" i="1">
                            <a:latin typeface="Cambria Math"/>
                          </a:rPr>
                          <m:t>𝐶</m:t>
                        </m:r>
                      </m:sub>
                    </m:sSub>
                  </m:oMath>
                </a14:m>
                <a:r>
                  <a:rPr lang="en-US" b="0" dirty="0"/>
                  <a:t> and from</a:t>
                </a:r>
              </a:p>
              <a:p>
                <a:endParaRPr lang="en-US" sz="1200" b="0" dirty="0"/>
              </a:p>
              <a:p>
                <a:pPr/>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rPr>
                          </m:ctrlPr>
                        </m:sSubPr>
                        <m:e>
                          <m:r>
                            <a:rPr lang="en-US" sz="1200" b="0" i="1">
                              <a:latin typeface="Cambria Math"/>
                            </a:rPr>
                            <m:t>𝐴</m:t>
                          </m:r>
                        </m:e>
                        <m:sub>
                          <m:r>
                            <a:rPr lang="en-US" sz="1200" b="0" i="1">
                              <a:latin typeface="Cambria Math"/>
                            </a:rPr>
                            <m:t>𝐷</m:t>
                          </m:r>
                        </m:sub>
                      </m:sSub>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m:t>
                              </m:r>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h</m:t>
                                  </m:r>
                                </m:e>
                                <m:sub>
                                  <m:r>
                                    <a:rPr lang="en-US" sz="1200" b="0" i="1">
                                      <a:latin typeface="Cambria Math"/>
                                    </a:rPr>
                                    <m:t>𝐷</m:t>
                                  </m:r>
                                </m:sub>
                              </m:sSub>
                            </m:e>
                          </m:d>
                        </m:e>
                        <m:sup>
                          <m:r>
                            <a:rPr lang="en-US" sz="1200" b="0" i="1">
                              <a:latin typeface="Cambria Math"/>
                            </a:rPr>
                            <m:t>+</m:t>
                          </m:r>
                        </m:sup>
                      </m:sSup>
                    </m:oMath>
                  </m:oMathPara>
                </a14:m>
                <a:endParaRPr lang="en-US" sz="1200" b="0" dirty="0"/>
              </a:p>
              <a:p>
                <a:endParaRPr lang="en-US" sz="1200" b="0" dirty="0"/>
              </a:p>
              <a:p>
                <a:pPr/>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rPr>
                          </m:ctrlPr>
                        </m:sSubPr>
                        <m:e>
                          <m:r>
                            <a:rPr lang="en-US" sz="1200" b="0" i="1">
                              <a:latin typeface="Cambria Math"/>
                            </a:rPr>
                            <m:t>𝐴</m:t>
                          </m:r>
                        </m:e>
                        <m:sub>
                          <m:r>
                            <a:rPr lang="en-US" sz="1200" b="0" i="1">
                              <a:latin typeface="Cambria Math"/>
                            </a:rPr>
                            <m:t>𝐶</m:t>
                          </m:r>
                        </m:sub>
                      </m:sSub>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h</m:t>
                                  </m:r>
                                </m:e>
                                <m:sub>
                                  <m:r>
                                    <a:rPr lang="en-US" sz="1200" b="0" i="1">
                                      <a:latin typeface="Cambria Math"/>
                                    </a:rPr>
                                    <m:t>𝐶</m:t>
                                  </m:r>
                                </m:sub>
                              </m:sSub>
                            </m:e>
                          </m:d>
                        </m:e>
                        <m:sup>
                          <m:r>
                            <a:rPr lang="en-US" sz="1200" b="0" i="1">
                              <a:latin typeface="Cambria Math"/>
                            </a:rPr>
                            <m:t>+</m:t>
                          </m:r>
                        </m:sup>
                      </m:sSup>
                    </m:oMath>
                  </m:oMathPara>
                </a14:m>
                <a:endParaRPr lang="en-US" sz="1200" b="0" dirty="0"/>
              </a:p>
              <a:p>
                <a:r>
                  <a:rPr lang="en-US" sz="1200" b="0" dirty="0"/>
                  <a:t>one gets</a:t>
                </a:r>
              </a:p>
              <a:p>
                <a:pPr/>
                <a14:m>
                  <m:oMathPara xmlns:m="http://schemas.openxmlformats.org/officeDocument/2006/math">
                    <m:oMathParaPr>
                      <m:jc m:val="centerGroup"/>
                    </m:oMathParaPr>
                    <m:oMath xmlns:m="http://schemas.openxmlformats.org/officeDocument/2006/math">
                      <m:r>
                        <a:rPr lang="en-US" sz="1200" b="0" i="1">
                          <a:latin typeface="Cambria Math"/>
                        </a:rPr>
                        <m:t>𝐾</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r>
                                    <a:rPr lang="en-US" sz="1200" b="0" i="1">
                                      <a:latin typeface="Cambria Math"/>
                                    </a:rPr>
                                    <m:t>−</m:t>
                                  </m:r>
                                  <m:r>
                                    <a:rPr lang="en-US" sz="1200" b="0" i="1">
                                      <a:latin typeface="Cambria Math"/>
                                    </a:rPr>
                                    <m:t>𝛿</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h</m:t>
                                  </m:r>
                                </m:e>
                                <m:sub>
                                  <m:r>
                                    <a:rPr lang="en-US" sz="1200" b="0" i="1">
                                      <a:latin typeface="Cambria Math"/>
                                    </a:rPr>
                                    <m:t>𝐶</m:t>
                                  </m:r>
                                </m:sub>
                              </m:sSub>
                              <m:d>
                                <m:dPr>
                                  <m:ctrlPr>
                                    <a:rPr lang="en-US" sz="1200" b="0" i="1">
                                      <a:latin typeface="Cambria Math" panose="02040503050406030204" pitchFamily="18" charset="0"/>
                                    </a:rPr>
                                  </m:ctrlPr>
                                </m:dPr>
                                <m:e>
                                  <m:r>
                                    <a:rPr lang="en-US" sz="1200" b="0" i="1">
                                      <a:latin typeface="Cambria Math"/>
                                    </a:rPr>
                                    <m:t>𝑡</m:t>
                                  </m:r>
                                  <m:r>
                                    <a:rPr lang="en-US" sz="1200" b="0" i="1">
                                      <a:latin typeface="Cambria Math"/>
                                    </a:rPr>
                                    <m:t>−</m:t>
                                  </m:r>
                                  <m:r>
                                    <a:rPr lang="en-US" sz="1200" b="0" i="1">
                                      <a:latin typeface="Cambria Math"/>
                                    </a:rPr>
                                    <m:t>𝛿</m:t>
                                  </m:r>
                                </m:e>
                              </m:d>
                            </m:e>
                          </m:d>
                        </m:e>
                        <m:sup>
                          <m:r>
                            <a:rPr lang="en-US" sz="1200" b="0" i="1">
                              <a:latin typeface="Cambria Math"/>
                            </a:rPr>
                            <m:t>+</m:t>
                          </m:r>
                        </m:sup>
                      </m:sSup>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m:t>
                              </m:r>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r>
                                    <a:rPr lang="en-US" sz="1200" b="0" i="1">
                                      <a:latin typeface="Cambria Math"/>
                                    </a:rPr>
                                    <m:t>−</m:t>
                                  </m:r>
                                  <m:r>
                                    <a:rPr lang="en-US" sz="1200" b="0" i="1">
                                      <a:latin typeface="Cambria Math"/>
                                    </a:rPr>
                                    <m:t>𝛿</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h</m:t>
                                  </m:r>
                                </m:e>
                                <m:sub>
                                  <m:r>
                                    <a:rPr lang="en-US" sz="1200" b="0" i="1">
                                      <a:latin typeface="Cambria Math"/>
                                    </a:rPr>
                                    <m:t>𝐷</m:t>
                                  </m:r>
                                </m:sub>
                              </m:sSub>
                              <m:d>
                                <m:dPr>
                                  <m:ctrlPr>
                                    <a:rPr lang="en-US" sz="1200" b="0" i="1">
                                      <a:latin typeface="Cambria Math" panose="02040503050406030204" pitchFamily="18" charset="0"/>
                                    </a:rPr>
                                  </m:ctrlPr>
                                </m:dPr>
                                <m:e>
                                  <m:r>
                                    <a:rPr lang="en-US" sz="1200" b="0" i="1">
                                      <a:latin typeface="Cambria Math"/>
                                    </a:rPr>
                                    <m:t>𝑡</m:t>
                                  </m:r>
                                  <m:r>
                                    <a:rPr lang="en-US" sz="1200" b="0" i="1">
                                      <a:latin typeface="Cambria Math"/>
                                    </a:rPr>
                                    <m:t>−</m:t>
                                  </m:r>
                                  <m:r>
                                    <a:rPr lang="en-US" sz="1200" b="0" i="1">
                                      <a:latin typeface="Cambria Math"/>
                                    </a:rPr>
                                    <m:t>𝛿</m:t>
                                  </m:r>
                                </m:e>
                              </m:d>
                            </m:e>
                          </m:d>
                        </m:e>
                        <m:sup>
                          <m:r>
                            <a:rPr lang="en-US" sz="1200" b="0" i="1">
                              <a:latin typeface="Cambria Math"/>
                            </a:rPr>
                            <m:t>+</m:t>
                          </m:r>
                        </m:sup>
                      </m:sSup>
                    </m:oMath>
                  </m:oMathPara>
                </a14:m>
                <a:endParaRPr lang="en-US" sz="1200" b="0" dirty="0"/>
              </a:p>
              <a:p>
                <a:pPr lvl="0"/>
                <a:endParaRPr lang="en-US" sz="1000"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21" r="-822"/>
                </a:stretch>
              </a:blipFill>
            </p:spPr>
            <p:txBody>
              <a:bodyPr/>
              <a:lstStyle/>
              <a:p>
                <a:r>
                  <a:rPr lang="en-US">
                    <a:noFill/>
                  </a:rPr>
                  <a:t> </a:t>
                </a:r>
              </a:p>
            </p:txBody>
          </p:sp>
        </mc:Fallback>
      </mc:AlternateContent>
    </p:spTree>
    <p:extLst>
      <p:ext uri="{BB962C8B-B14F-4D97-AF65-F5344CB8AC3E}">
        <p14:creationId xmlns:p14="http://schemas.microsoft.com/office/powerpoint/2010/main" val="407750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Classical Model for Collateralized Exposure – Assumptions about Margin Flows - 3</a:t>
                </a:r>
              </a:p>
              <a:p>
                <a:pPr lvl="0">
                  <a:lnSpc>
                    <a:spcPct val="150000"/>
                  </a:lnSpc>
                </a:pPr>
                <a:endParaRPr lang="en-US" sz="1200" b="0" dirty="0">
                  <a:latin typeface="+mn-lt"/>
                </a:endParaRPr>
              </a:p>
              <a:p>
                <a:pPr marL="285750" lvl="0" indent="-285750">
                  <a:lnSpc>
                    <a:spcPct val="150000"/>
                  </a:lnSpc>
                  <a:buFont typeface="Wingdings" panose="05000000000000000000" pitchFamily="2" charset="2"/>
                  <a:buChar char="v"/>
                </a:pPr>
                <a:r>
                  <a:rPr lang="en-US" sz="1200" u="sng" dirty="0"/>
                  <a:t>Drawbacks of the Classical Exposure Model</a:t>
                </a:r>
                <a:r>
                  <a:rPr lang="en-US" sz="1200" dirty="0"/>
                  <a:t>:</a:t>
                </a:r>
                <a:r>
                  <a:rPr lang="en-US" sz="1200" b="0" dirty="0"/>
                  <a:t> Having a mechanism for capturing the divergence between the collateral and the portfolio value is an important improvement over the older method described above, and the classical model has gained widespread acceptance for both the CVA (Credit Valuation Adjustment) and the regulatory calculations.</a:t>
                </a:r>
              </a:p>
              <a:p>
                <a:pPr marL="530225" lvl="1" indent="-285750">
                  <a:lnSpc>
                    <a:spcPct val="150000"/>
                  </a:lnSpc>
                  <a:buFont typeface="Wingdings" panose="05000000000000000000" pitchFamily="2" charset="2"/>
                  <a:buChar char="q"/>
                </a:pPr>
                <a:r>
                  <a:rPr lang="en-US" b="0" dirty="0"/>
                  <a:t>Nevertheless, it hinges on a number of assumptions that are unrealistic.</a:t>
                </a:r>
              </a:p>
              <a:p>
                <a:pPr marL="530225" lvl="1" indent="-285750">
                  <a:lnSpc>
                    <a:spcPct val="150000"/>
                  </a:lnSpc>
                  <a:buFont typeface="Wingdings" panose="05000000000000000000" pitchFamily="2" charset="2"/>
                  <a:buChar char="q"/>
                </a:pPr>
                <a:r>
                  <a:rPr lang="en-US" b="0" dirty="0"/>
                  <a:t>For instance,</a:t>
                </a:r>
              </a:p>
              <a:p>
                <a:pPr>
                  <a:lnSpc>
                    <a:spcPct val="150000"/>
                  </a:lnSpc>
                </a:pPr>
                <a14:m>
                  <m:oMathPara xmlns:m="http://schemas.openxmlformats.org/officeDocument/2006/math">
                    <m:oMathParaPr>
                      <m:jc m:val="centerGroup"/>
                    </m:oMathParaPr>
                    <m:oMath xmlns:m="http://schemas.openxmlformats.org/officeDocument/2006/math">
                      <m:r>
                        <a:rPr lang="en-US" sz="1200" b="0" i="1">
                          <a:latin typeface="Cambria Math"/>
                        </a:rPr>
                        <m:t>𝐸</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𝐾</m:t>
                              </m:r>
                              <m:d>
                                <m:dPr>
                                  <m:ctrlPr>
                                    <a:rPr lang="en-US" sz="1200" b="0" i="1">
                                      <a:latin typeface="Cambria Math" panose="02040503050406030204" pitchFamily="18" charset="0"/>
                                    </a:rPr>
                                  </m:ctrlPr>
                                </m:dPr>
                                <m:e>
                                  <m:r>
                                    <a:rPr lang="en-US" sz="1200" b="0" i="1">
                                      <a:latin typeface="Cambria Math"/>
                                    </a:rPr>
                                    <m:t>𝑡</m:t>
                                  </m:r>
                                </m:e>
                              </m:d>
                            </m:e>
                          </m:d>
                        </m:e>
                        <m:sup>
                          <m:r>
                            <a:rPr lang="en-US" sz="1200" b="0" i="1">
                              <a:latin typeface="Cambria Math"/>
                            </a:rPr>
                            <m:t>+</m:t>
                          </m:r>
                        </m:sup>
                      </m:sSup>
                    </m:oMath>
                  </m:oMathPara>
                </a14:m>
                <a:endParaRPr lang="en-US" sz="1200" b="0" dirty="0"/>
              </a:p>
              <a:p>
                <a:pPr>
                  <a:lnSpc>
                    <a:spcPct val="150000"/>
                  </a:lnSpc>
                </a:pPr>
                <a:endParaRPr lang="en-US" sz="1200" b="0" dirty="0"/>
              </a:p>
              <a:p>
                <a:pPr>
                  <a:lnSpc>
                    <a:spcPct val="150000"/>
                  </a:lnSpc>
                </a:pPr>
                <a14:m>
                  <m:oMathPara xmlns:m="http://schemas.openxmlformats.org/officeDocument/2006/math">
                    <m:oMathParaPr>
                      <m:jc m:val="centerGroup"/>
                    </m:oMathParaPr>
                    <m:oMath xmlns:m="http://schemas.openxmlformats.org/officeDocument/2006/math">
                      <m:r>
                        <a:rPr lang="en-US" sz="1200" b="0" i="1">
                          <a:latin typeface="Cambria Math"/>
                        </a:rPr>
                        <m:t>𝐾</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r>
                            <a:rPr lang="en-US" sz="1200" b="0" i="1">
                              <a:latin typeface="Cambria Math"/>
                            </a:rPr>
                            <m:t>−</m:t>
                          </m:r>
                          <m:r>
                            <a:rPr lang="en-US" sz="1200" b="0" i="1">
                              <a:latin typeface="Cambria Math"/>
                            </a:rPr>
                            <m:t>𝛿</m:t>
                          </m:r>
                        </m:e>
                      </m:d>
                    </m:oMath>
                  </m:oMathPara>
                </a14:m>
                <a:endParaRPr lang="en-US" sz="1200" b="0" dirty="0"/>
              </a:p>
              <a:p>
                <a:pPr>
                  <a:lnSpc>
                    <a:spcPct val="150000"/>
                  </a:lnSpc>
                </a:pPr>
                <a:endParaRPr lang="en-US" sz="1200" b="0" dirty="0"/>
              </a:p>
              <a:p>
                <a:pPr marL="246062" lvl="2" indent="0">
                  <a:lnSpc>
                    <a:spcPct val="150000"/>
                  </a:lnSpc>
                  <a:buNone/>
                </a:pPr>
                <a:r>
                  <a:rPr lang="en-US" b="0" dirty="0"/>
                  <a:t>assumes that both </a:t>
                </a:r>
                <a14:m>
                  <m:oMath xmlns:m="http://schemas.openxmlformats.org/officeDocument/2006/math">
                    <m:r>
                      <a:rPr lang="en-US" b="0" i="1">
                        <a:latin typeface="Cambria Math"/>
                      </a:rPr>
                      <m:t>𝐷</m:t>
                    </m:r>
                  </m:oMath>
                </a14:m>
                <a:r>
                  <a:rPr lang="en-US" b="0" dirty="0"/>
                  <a:t> and </a:t>
                </a:r>
                <a14:m>
                  <m:oMath xmlns:m="http://schemas.openxmlformats.org/officeDocument/2006/math">
                    <m:r>
                      <a:rPr lang="en-US" b="0" i="1">
                        <a:latin typeface="Cambria Math"/>
                      </a:rPr>
                      <m:t>𝐶</m:t>
                    </m:r>
                  </m:oMath>
                </a14:m>
                <a:r>
                  <a:rPr lang="en-US" b="0" dirty="0"/>
                  <a:t> will simultaneously stop paying margin at time </a:t>
                </a:r>
                <a14:m>
                  <m:oMath xmlns:m="http://schemas.openxmlformats.org/officeDocument/2006/math">
                    <m:r>
                      <a:rPr lang="en-US" b="0" i="1">
                        <a:latin typeface="Cambria Math"/>
                      </a:rPr>
                      <m:t>𝑡</m:t>
                    </m:r>
                    <m:r>
                      <a:rPr lang="en-US" b="0" i="1">
                        <a:latin typeface="Cambria Math"/>
                      </a:rPr>
                      <m:t>−</m:t>
                    </m:r>
                    <m:r>
                      <a:rPr lang="en-US" b="0" i="1">
                        <a:latin typeface="Cambria Math"/>
                      </a:rPr>
                      <m:t>𝛿</m:t>
                    </m:r>
                  </m:oMath>
                </a14:m>
                <a:r>
                  <a:rPr lang="en-US" b="0" dirty="0"/>
                  <a:t> freezing the margin level over the entire MPoR.</a:t>
                </a:r>
              </a:p>
              <a:p>
                <a:pPr lvl="2">
                  <a:lnSpc>
                    <a:spcPct val="150000"/>
                  </a:lnSpc>
                  <a:buFont typeface="Wingdings" panose="05000000000000000000" pitchFamily="2" charset="2"/>
                  <a:buChar char="q"/>
                </a:pPr>
                <a:r>
                  <a:rPr lang="en-US" b="0" dirty="0"/>
                  <a:t>In reality, if the party due to post collateral at </a:t>
                </a:r>
                <a14:m>
                  <m:oMath xmlns:m="http://schemas.openxmlformats.org/officeDocument/2006/math">
                    <m:r>
                      <a:rPr lang="en-US" b="0" i="1">
                        <a:latin typeface="Cambria Math"/>
                      </a:rPr>
                      <m:t>𝑡</m:t>
                    </m:r>
                    <m:r>
                      <a:rPr lang="en-US" b="0" i="1">
                        <a:latin typeface="Cambria Math"/>
                      </a:rPr>
                      <m:t>−</m:t>
                    </m:r>
                    <m:r>
                      <a:rPr lang="en-US" b="0" i="1">
                        <a:latin typeface="Cambria Math"/>
                      </a:rPr>
                      <m:t>𝛿</m:t>
                    </m:r>
                  </m:oMath>
                </a14:m>
                <a:r>
                  <a:rPr lang="en-US" b="0" dirty="0"/>
                  <a:t> happens to be the non-defaulting party </a:t>
                </a:r>
                <a14:m>
                  <m:oMath xmlns:m="http://schemas.openxmlformats.org/officeDocument/2006/math">
                    <m:r>
                      <a:rPr lang="en-US" b="0" i="1">
                        <a:latin typeface="Cambria Math"/>
                      </a:rPr>
                      <m:t>𝐷</m:t>
                    </m:r>
                  </m:oMath>
                </a14:m>
                <a:r>
                  <a:rPr lang="en-US" b="0" dirty="0"/>
                  <a:t>, it will often continue doing so for some time even in the presence of the news about the possible impending default of </a:t>
                </a:r>
                <a14:m>
                  <m:oMath xmlns:m="http://schemas.openxmlformats.org/officeDocument/2006/math">
                    <m:r>
                      <a:rPr lang="en-US" b="0" i="1">
                        <a:latin typeface="Cambria Math"/>
                      </a:rPr>
                      <m:t>𝐶</m:t>
                    </m:r>
                  </m:oMath>
                </a14:m>
                <a:r>
                  <a:rPr lang="en-US" b="0" dirty="0"/>
                  <a:t>.</a:t>
                </a:r>
              </a:p>
              <a:p>
                <a:pPr lvl="2">
                  <a:lnSpc>
                    <a:spcPct val="150000"/>
                  </a:lnSpc>
                  <a:buFont typeface="Wingdings" panose="05000000000000000000" pitchFamily="2" charset="2"/>
                  <a:buChar char="q"/>
                </a:pPr>
                <a:r>
                  <a:rPr lang="en-US" b="0" dirty="0"/>
                  <a:t>And should </a:t>
                </a:r>
                <a14:m>
                  <m:oMath xmlns:m="http://schemas.openxmlformats.org/officeDocument/2006/math">
                    <m:r>
                      <a:rPr lang="en-US" b="0" i="1">
                        <a:latin typeface="Cambria Math"/>
                      </a:rPr>
                      <m:t>𝐶</m:t>
                    </m:r>
                  </m:oMath>
                </a14:m>
                <a:r>
                  <a:rPr lang="en-US" b="0" dirty="0"/>
                  <a:t> miss a few margin payments (maybe under the guise of a dispute), </a:t>
                </a:r>
                <a14:m>
                  <m:oMath xmlns:m="http://schemas.openxmlformats.org/officeDocument/2006/math">
                    <m:r>
                      <a:rPr lang="en-US" b="0" i="1">
                        <a:latin typeface="Cambria Math"/>
                      </a:rPr>
                      <m:t>𝐷</m:t>
                    </m:r>
                  </m:oMath>
                </a14:m>
                <a:r>
                  <a:rPr lang="en-US" b="0" dirty="0"/>
                  <a:t> would often continue to post collateral while it evaluates its options.</a:t>
                </a:r>
              </a:p>
              <a:p>
                <a:pPr lvl="2">
                  <a:lnSpc>
                    <a:spcPct val="150000"/>
                  </a:lnSpc>
                  <a:buFont typeface="Wingdings" panose="05000000000000000000" pitchFamily="2" charset="2"/>
                  <a:buChar char="q"/>
                </a:pPr>
                <a:r>
                  <a:rPr lang="en-US" b="0" dirty="0"/>
                  <a:t>This creates an asymmetry between posting and receiving collateral that the classical model fails to recognize.</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972" r="-448"/>
                </a:stretch>
              </a:blipFill>
            </p:spPr>
            <p:txBody>
              <a:bodyPr/>
              <a:lstStyle/>
              <a:p>
                <a:r>
                  <a:rPr lang="en-US">
                    <a:noFill/>
                  </a:rPr>
                  <a:t> </a:t>
                </a:r>
              </a:p>
            </p:txBody>
          </p:sp>
        </mc:Fallback>
      </mc:AlternateContent>
    </p:spTree>
    <p:extLst>
      <p:ext uri="{BB962C8B-B14F-4D97-AF65-F5344CB8AC3E}">
        <p14:creationId xmlns:p14="http://schemas.microsoft.com/office/powerpoint/2010/main" val="2185873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Classical Model for Collateralized Exposure – Assumptions about Margin Flows - 4</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Impact of Lag on Exposure</a:t>
                </a:r>
                <a:r>
                  <a:rPr lang="en-US" dirty="0"/>
                  <a:t>:</a:t>
                </a:r>
                <a:r>
                  <a:rPr lang="en-US" b="0" dirty="0"/>
                  <a:t> In</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𝐾</m:t>
                              </m:r>
                              <m:d>
                                <m:dPr>
                                  <m:ctrlPr>
                                    <a:rPr lang="en-US" b="0" i="1">
                                      <a:latin typeface="Cambria Math" panose="02040503050406030204" pitchFamily="18" charset="0"/>
                                    </a:rPr>
                                  </m:ctrlPr>
                                </m:dPr>
                                <m:e>
                                  <m:r>
                                    <a:rPr lang="en-US" b="0" i="1">
                                      <a:latin typeface="Cambria Math"/>
                                    </a:rPr>
                                    <m:t>𝑡</m:t>
                                  </m:r>
                                </m:e>
                              </m:d>
                            </m:e>
                          </m:d>
                        </m:e>
                        <m:sup>
                          <m:r>
                            <a:rPr lang="en-US" b="0" i="1">
                              <a:latin typeface="Cambria Math"/>
                            </a:rPr>
                            <m:t>+</m:t>
                          </m:r>
                        </m:sup>
                      </m:sSup>
                    </m:oMath>
                  </m:oMathPara>
                </a14:m>
                <a:endParaRPr lang="en-US" b="0" dirty="0"/>
              </a:p>
              <a:p>
                <a:pPr>
                  <a:lnSpc>
                    <a:spcPct val="150000"/>
                  </a:lnSpc>
                </a:pPr>
                <a:endParaRPr lang="en-US" b="0" dirty="0"/>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𝑐</m:t>
                      </m:r>
                      <m:d>
                        <m:dPr>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oMath>
                  </m:oMathPara>
                </a14:m>
                <a:endParaRPr lang="en-US" b="0" dirty="0"/>
              </a:p>
              <a:p>
                <a:pPr>
                  <a:lnSpc>
                    <a:spcPct val="150000"/>
                  </a:lnSpc>
                </a:pPr>
                <a:endParaRPr lang="en-US" b="0" dirty="0"/>
              </a:p>
              <a:p>
                <a:pPr marL="163512" lvl="2" indent="0">
                  <a:lnSpc>
                    <a:spcPct val="150000"/>
                  </a:lnSpc>
                  <a:buNone/>
                </a:pPr>
                <a:r>
                  <a:rPr lang="en-US" b="0" dirty="0"/>
                  <a:t>the lag parameter </a:t>
                </a:r>
                <a14:m>
                  <m:oMath xmlns:m="http://schemas.openxmlformats.org/officeDocument/2006/math">
                    <m:r>
                      <a:rPr lang="en-US" b="0" i="1">
                        <a:latin typeface="Cambria Math"/>
                      </a:rPr>
                      <m:t>𝛿</m:t>
                    </m:r>
                  </m:oMath>
                </a14:m>
                <a:r>
                  <a:rPr lang="en-US" b="0" dirty="0"/>
                  <a:t> is clearly critical; the larger </a:t>
                </a:r>
                <a14:m>
                  <m:oMath xmlns:m="http://schemas.openxmlformats.org/officeDocument/2006/math">
                    <m:r>
                      <a:rPr lang="en-US" b="0" i="1">
                        <a:latin typeface="Cambria Math"/>
                      </a:rPr>
                      <m:t>𝛿</m:t>
                    </m:r>
                  </m:oMath>
                </a14:m>
                <a:r>
                  <a:rPr lang="en-US" b="0" dirty="0"/>
                  <a:t> is, the more </a:t>
                </a:r>
                <a14:m>
                  <m:oMath xmlns:m="http://schemas.openxmlformats.org/officeDocument/2006/math">
                    <m:r>
                      <a:rPr lang="en-US" b="0" i="1">
                        <a:latin typeface="Cambria Math"/>
                      </a:rPr>
                      <m:t>𝑉</m:t>
                    </m:r>
                    <m:d>
                      <m:dPr>
                        <m:ctrlPr>
                          <a:rPr lang="en-US" b="0" i="1">
                            <a:latin typeface="Cambria Math" panose="02040503050406030204" pitchFamily="18" charset="0"/>
                          </a:rPr>
                        </m:ctrlPr>
                      </m:dPr>
                      <m:e>
                        <m:r>
                          <a:rPr lang="en-US" b="0" i="1">
                            <a:latin typeface="Cambria Math"/>
                          </a:rPr>
                          <m:t>𝑡</m:t>
                        </m:r>
                      </m:e>
                    </m:d>
                  </m:oMath>
                </a14:m>
                <a:r>
                  <a:rPr lang="en-US" b="0" dirty="0"/>
                  <a:t> may pull from the frozen margin value at time </a:t>
                </a:r>
                <a14:m>
                  <m:oMath xmlns:m="http://schemas.openxmlformats.org/officeDocument/2006/math">
                    <m:r>
                      <a:rPr lang="en-US" b="0" i="1">
                        <a:latin typeface="Cambria Math"/>
                      </a:rPr>
                      <m:t>𝑡</m:t>
                    </m:r>
                    <m:r>
                      <a:rPr lang="en-US" b="0" i="1">
                        <a:latin typeface="Cambria Math"/>
                      </a:rPr>
                      <m:t>−</m:t>
                    </m:r>
                    <m:r>
                      <a:rPr lang="en-US" b="0" i="1">
                        <a:latin typeface="Cambria Math"/>
                      </a:rPr>
                      <m:t>𝛿</m:t>
                    </m:r>
                  </m:oMath>
                </a14:m>
                <a:r>
                  <a:rPr lang="en-US" b="0" dirty="0"/>
                  <a:t> and bigger the expected exposure will become.</a:t>
                </a:r>
              </a:p>
              <a:p>
                <a:pPr marL="334962" lvl="2" indent="-171450">
                  <a:lnSpc>
                    <a:spcPct val="150000"/>
                  </a:lnSpc>
                  <a:buFont typeface="Wingdings" panose="05000000000000000000" pitchFamily="2" charset="2"/>
                  <a:buChar char="q"/>
                </a:pPr>
                <a:r>
                  <a:rPr lang="en-US" b="0" dirty="0"/>
                  <a:t>In practice, the determination of </a:t>
                </a:r>
                <a14:m>
                  <m:oMath xmlns:m="http://schemas.openxmlformats.org/officeDocument/2006/math">
                    <m:r>
                      <a:rPr lang="en-US" b="0" i="1">
                        <a:latin typeface="Cambria Math"/>
                      </a:rPr>
                      <m:t>𝛿</m:t>
                    </m:r>
                  </m:oMath>
                </a14:m>
                <a:r>
                  <a:rPr lang="en-US" b="0" dirty="0"/>
                  <a:t> will often be done in a simplistic manner, e.g. by using a fixed lag (</a:t>
                </a:r>
                <a14:m>
                  <m:oMath xmlns:m="http://schemas.openxmlformats.org/officeDocument/2006/math">
                    <m:r>
                      <a:rPr lang="en-US" b="0" i="1">
                        <a:latin typeface="Cambria Math"/>
                      </a:rPr>
                      <m:t>10 </m:t>
                    </m:r>
                    <m:r>
                      <a:rPr lang="en-US" b="0" i="1">
                        <a:latin typeface="Cambria Math"/>
                      </a:rPr>
                      <m:t>𝐵𝐷</m:t>
                    </m:r>
                  </m:oMath>
                </a14:m>
                <a:r>
                  <a:rPr lang="en-US" b="0" dirty="0"/>
                  <a:t> is common), or, more realistically, by adding a universal time delay to the re-margining frequency of the CSA in question.</a:t>
                </a:r>
              </a:p>
              <a:p>
                <a:pPr marL="334962" lvl="2" indent="-171450">
                  <a:lnSpc>
                    <a:spcPct val="150000"/>
                  </a:lnSpc>
                  <a:buFont typeface="Wingdings" panose="05000000000000000000" pitchFamily="2" charset="2"/>
                  <a:buChar char="q"/>
                </a:pPr>
                <a:r>
                  <a:rPr lang="en-US" b="0" dirty="0"/>
                  <a:t>This practice is echoed in regulatory guidelines, e.g., in Basel 3 accord where MPoR is set to the re-margining frequency minus </a:t>
                </a:r>
                <a14:m>
                  <m:oMath xmlns:m="http://schemas.openxmlformats.org/officeDocument/2006/math">
                    <m:r>
                      <a:rPr lang="en-US" b="0" i="1">
                        <a:latin typeface="Cambria Math"/>
                      </a:rPr>
                      <m:t>1 </m:t>
                    </m:r>
                    <m:r>
                      <a:rPr lang="en-US" b="0" i="1">
                        <a:latin typeface="Cambria Math"/>
                      </a:rPr>
                      <m:t>𝐵𝐷</m:t>
                    </m:r>
                  </m:oMath>
                </a14:m>
                <a:r>
                  <a:rPr lang="en-US" b="0" dirty="0"/>
                  <a:t> plus an MPoR floor that defaults to </a:t>
                </a:r>
                <a14:m>
                  <m:oMath xmlns:m="http://schemas.openxmlformats.org/officeDocument/2006/math">
                    <m:r>
                      <a:rPr lang="en-US" b="0" i="1">
                        <a:latin typeface="Cambria Math"/>
                      </a:rPr>
                      <m:t>10 </m:t>
                    </m:r>
                    <m:r>
                      <a:rPr lang="en-US" b="0" i="1">
                        <a:latin typeface="Cambria Math"/>
                      </a:rPr>
                      <m:t>𝐵𝐷</m:t>
                    </m:r>
                  </m:oMath>
                </a14:m>
                <a:r>
                  <a:rPr lang="en-US" b="0" dirty="0"/>
                  <a:t>.</a:t>
                </a:r>
              </a:p>
              <a:p>
                <a:pPr marL="334962" lvl="2" indent="-171450">
                  <a:lnSpc>
                    <a:spcPct val="150000"/>
                  </a:lnSpc>
                  <a:buFont typeface="Wingdings" panose="05000000000000000000" pitchFamily="2" charset="2"/>
                  <a:buChar char="q"/>
                </a:pPr>
                <a:r>
                  <a:rPr lang="en-US" b="0" dirty="0"/>
                  <a:t>The MPoR floor must be increased in certain cases, e.g., for large netting sets, illiquid trades, illiquid collateral, and recent collateral disputes – however, the increase is specified as a multiplier relative to the same default.</a:t>
                </a:r>
              </a:p>
              <a:p>
                <a:pPr marL="334962" lvl="2" indent="-171450">
                  <a:lnSpc>
                    <a:spcPct val="150000"/>
                  </a:lnSpc>
                  <a:buFont typeface="Wingdings" panose="05000000000000000000" pitchFamily="2" charset="2"/>
                  <a:buChar char="q"/>
                </a:pPr>
                <a:r>
                  <a:rPr lang="en-US" b="0" dirty="0"/>
                  <a:t>With a high proportion of individually negotiated and amended features in real life IMA/CSAs, using a </a:t>
                </a:r>
                <a:r>
                  <a:rPr lang="en-US" b="0" i="1" dirty="0"/>
                  <a:t>one size fits all</a:t>
                </a:r>
                <a:r>
                  <a:rPr lang="en-US" b="0" dirty="0"/>
                  <a:t> assumption may, however, lead to significant inaccuracies.</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972"/>
                </a:stretch>
              </a:blipFill>
            </p:spPr>
            <p:txBody>
              <a:bodyPr/>
              <a:lstStyle/>
              <a:p>
                <a:r>
                  <a:rPr lang="en-US">
                    <a:noFill/>
                  </a:rPr>
                  <a:t> </a:t>
                </a:r>
              </a:p>
            </p:txBody>
          </p:sp>
        </mc:Fallback>
      </mc:AlternateContent>
    </p:spTree>
    <p:extLst>
      <p:ext uri="{BB962C8B-B14F-4D97-AF65-F5344CB8AC3E}">
        <p14:creationId xmlns:p14="http://schemas.microsoft.com/office/powerpoint/2010/main" val="414360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Assumptions about Trade Flows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The Classical+ Collateral Exposure Model</a:t>
                </a:r>
                <a:r>
                  <a:rPr lang="en-US" dirty="0"/>
                  <a:t>:</a:t>
                </a:r>
                <a:r>
                  <a:rPr lang="en-US" b="0" dirty="0"/>
                  <a:t> </a:t>
                </a:r>
                <a:r>
                  <a:rPr lang="en-US" b="0" dirty="0">
                    <a:latin typeface="+mn-lt"/>
                  </a:rPr>
                  <a:t>Because large trade flows after the start of MPoR may no longer be followed by collateral adjustment, they have the potential to either extinguish or exacerbate the exposure.</a:t>
                </a:r>
              </a:p>
              <a:p>
                <a:pPr marL="530225" lvl="1" indent="-285750">
                  <a:lnSpc>
                    <a:spcPct val="150000"/>
                  </a:lnSpc>
                  <a:buFont typeface="Wingdings" panose="05000000000000000000" pitchFamily="2" charset="2"/>
                  <a:buChar char="q"/>
                </a:pPr>
                <a:r>
                  <a:rPr lang="en-US" b="0" dirty="0"/>
                  <a:t>For this reason, the model assumptions with respect to the date when either party suspends the trade flows are likely to have a significant impact on the counterparty credit loss.</a:t>
                </a:r>
              </a:p>
              <a:p>
                <a:pPr marL="530225" lvl="1" indent="-285750">
                  <a:lnSpc>
                    <a:spcPct val="150000"/>
                  </a:lnSpc>
                  <a:buFont typeface="Wingdings" panose="05000000000000000000" pitchFamily="2" charset="2"/>
                  <a:buChar char="q"/>
                </a:pPr>
                <a:r>
                  <a:rPr lang="en-US" b="0" dirty="0"/>
                  <a:t>In one common interpretation of the classical model, it is simply assumed that both </a:t>
                </a:r>
                <a14:m>
                  <m:oMath xmlns:m="http://schemas.openxmlformats.org/officeDocument/2006/math">
                    <m:r>
                      <a:rPr lang="en-US" b="0" i="1">
                        <a:latin typeface="Cambria Math"/>
                      </a:rPr>
                      <m:t>𝐷</m:t>
                    </m:r>
                  </m:oMath>
                </a14:m>
                <a:r>
                  <a:rPr lang="en-US" b="0" dirty="0"/>
                  <a:t> and </a:t>
                </a:r>
                <a14:m>
                  <m:oMath xmlns:m="http://schemas.openxmlformats.org/officeDocument/2006/math">
                    <m:r>
                      <a:rPr lang="en-US" b="0" i="1">
                        <a:latin typeface="Cambria Math"/>
                      </a:rPr>
                      <m:t>𝐶</m:t>
                    </m:r>
                  </m:oMath>
                </a14:m>
                <a:r>
                  <a:rPr lang="en-US" b="0" dirty="0"/>
                  <a:t> will continue to pay all the trade flows during the entire MPoR.</a:t>
                </a:r>
              </a:p>
              <a:p>
                <a:pPr marL="530225" lvl="1" indent="-285750">
                  <a:lnSpc>
                    <a:spcPct val="150000"/>
                  </a:lnSpc>
                  <a:buFont typeface="Wingdings" panose="05000000000000000000" pitchFamily="2" charset="2"/>
                  <a:buChar char="q"/>
                </a:pPr>
                <a:r>
                  <a:rPr lang="en-US" b="0" dirty="0"/>
                  <a:t>As a consequence, the unpaid trade flow term </a:t>
                </a:r>
                <a14:m>
                  <m:oMath xmlns:m="http://schemas.openxmlformats.org/officeDocument/2006/math">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oMath>
                </a14:m>
                <a:r>
                  <a:rPr lang="en-US" b="0" dirty="0"/>
                  <a:t> in</a:t>
                </a:r>
              </a:p>
              <a:p>
                <a:pPr lvl="1" indent="0">
                  <a:lnSpc>
                    <a:spcPct val="150000"/>
                  </a:lnSpc>
                  <a:buNone/>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𝐾</m:t>
                              </m:r>
                              <m:d>
                                <m:dPr>
                                  <m:ctrlPr>
                                    <a:rPr lang="en-US" b="0" i="1">
                                      <a:latin typeface="Cambria Math" panose="02040503050406030204" pitchFamily="18" charset="0"/>
                                    </a:rPr>
                                  </m:ctrlPr>
                                </m:dPr>
                                <m:e>
                                  <m:r>
                                    <a:rPr lang="en-US" b="0" i="1">
                                      <a:latin typeface="Cambria Math"/>
                                    </a:rPr>
                                    <m:t>𝑡</m:t>
                                  </m:r>
                                </m:e>
                              </m:d>
                            </m:e>
                          </m:d>
                        </m:e>
                        <m:sup>
                          <m:r>
                            <a:rPr lang="en-US" b="0" i="1">
                              <a:latin typeface="Cambria Math"/>
                            </a:rPr>
                            <m:t>+</m:t>
                          </m:r>
                        </m:sup>
                      </m:sSup>
                    </m:oMath>
                  </m:oMathPara>
                </a14:m>
                <a:endParaRPr lang="en-US" b="0" dirty="0">
                  <a:latin typeface="+mn-lt"/>
                </a:endParaRPr>
              </a:p>
              <a:p>
                <a:pPr marL="549275" lvl="4" indent="0">
                  <a:lnSpc>
                    <a:spcPct val="150000"/>
                  </a:lnSpc>
                  <a:buNone/>
                </a:pPr>
                <a:r>
                  <a:rPr lang="en-US" b="0" dirty="0">
                    <a:latin typeface="+mn-lt"/>
                  </a:rPr>
                  <a:t>will be zero, consistent with</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𝐾</m:t>
                              </m:r>
                              <m:d>
                                <m:dPr>
                                  <m:ctrlPr>
                                    <a:rPr lang="en-US" b="0" i="1">
                                      <a:latin typeface="Cambria Math" panose="02040503050406030204" pitchFamily="18" charset="0"/>
                                    </a:rPr>
                                  </m:ctrlPr>
                                </m:dPr>
                                <m:e>
                                  <m:r>
                                    <a:rPr lang="en-US" b="0" i="1">
                                      <a:latin typeface="Cambria Math"/>
                                    </a:rPr>
                                    <m:t>𝑡</m:t>
                                  </m:r>
                                </m:e>
                              </m:d>
                            </m:e>
                          </m:d>
                        </m:e>
                        <m:sup>
                          <m:r>
                            <a:rPr lang="en-US" b="0" i="1">
                              <a:latin typeface="Cambria Math"/>
                            </a:rPr>
                            <m:t>+</m:t>
                          </m:r>
                        </m:sup>
                      </m:sSup>
                    </m:oMath>
                  </m:oMathPara>
                </a14:m>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𝑐</m:t>
                      </m:r>
                      <m:d>
                        <m:dPr>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oMath>
                  </m:oMathPara>
                </a14:m>
                <a:endParaRPr lang="en-US" b="0" dirty="0">
                  <a:latin typeface="+mn-lt"/>
                </a:endParaRPr>
              </a:p>
              <a:p>
                <a:pPr>
                  <a:lnSpc>
                    <a:spcPct val="150000"/>
                  </a:lnSpc>
                </a:pPr>
                <a:endParaRPr lang="en-US" b="0" dirty="0">
                  <a:latin typeface="+mn-lt"/>
                </a:endParaRPr>
              </a:p>
              <a:p>
                <a:pPr lvl="2">
                  <a:lnSpc>
                    <a:spcPct val="150000"/>
                  </a:lnSpc>
                  <a:buFont typeface="Wingdings" panose="05000000000000000000" pitchFamily="2" charset="2"/>
                  <a:buChar char="q"/>
                </a:pPr>
                <a:r>
                  <a:rPr lang="en-US" b="0" dirty="0">
                    <a:latin typeface="+mn-lt"/>
                  </a:rPr>
                  <a:t>For ease of reference this version of classical model is denoted as Classical+.</a:t>
                </a:r>
              </a:p>
              <a:p>
                <a:pPr lvl="0">
                  <a:lnSpc>
                    <a:spcPct val="150000"/>
                  </a:lnSpc>
                </a:pPr>
                <a:endParaRPr lang="en-US" b="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3097470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Assumptions about Trade Flows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The Classical- Collateral Exposure Model</a:t>
                </a:r>
                <a:r>
                  <a:rPr lang="en-US" dirty="0"/>
                  <a:t>:</a:t>
                </a:r>
                <a:r>
                  <a:rPr lang="en-US" b="0" dirty="0">
                    <a:latin typeface="+mn-lt"/>
                  </a:rPr>
                  <a:t> In another, less common, version of the Classical Model, the assumption is that both </a:t>
                </a:r>
                <a14:m>
                  <m:oMath xmlns:m="http://schemas.openxmlformats.org/officeDocument/2006/math">
                    <m:r>
                      <a:rPr lang="en-US" b="0" i="1">
                        <a:latin typeface="Cambria Math"/>
                      </a:rPr>
                      <m:t>𝐶</m:t>
                    </m:r>
                  </m:oMath>
                </a14:m>
                <a:r>
                  <a:rPr lang="en-US" b="0" dirty="0">
                    <a:latin typeface="+mn-lt"/>
                  </a:rPr>
                  <a:t> and </a:t>
                </a:r>
                <a14:m>
                  <m:oMath xmlns:m="http://schemas.openxmlformats.org/officeDocument/2006/math">
                    <m:r>
                      <a:rPr lang="en-US" b="0" i="1">
                        <a:latin typeface="Cambria Math"/>
                      </a:rPr>
                      <m:t>𝐷</m:t>
                    </m:r>
                  </m:oMath>
                </a14:m>
                <a:r>
                  <a:rPr lang="en-US" b="0" dirty="0">
                    <a:latin typeface="+mn-lt"/>
                  </a:rPr>
                  <a:t> will stop paying trade flows at the moment the MPoR commences, i.e., at time </a:t>
                </a:r>
                <a14:m>
                  <m:oMath xmlns:m="http://schemas.openxmlformats.org/officeDocument/2006/math">
                    <m:r>
                      <a:rPr lang="en-US" b="0" i="1">
                        <a:latin typeface="Cambria Math"/>
                      </a:rPr>
                      <m:t>𝑡</m:t>
                    </m:r>
                    <m:r>
                      <a:rPr lang="en-US" b="0" i="1">
                        <a:latin typeface="Cambria Math"/>
                      </a:rPr>
                      <m:t>−</m:t>
                    </m:r>
                    <m:r>
                      <a:rPr lang="en-US" b="0" i="1">
                        <a:latin typeface="Cambria Math"/>
                      </a:rPr>
                      <m:t>𝛿</m:t>
                    </m:r>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In this case, the unpaid trade flows are set equal to</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r>
                            <a:rPr lang="en-US" b="0" i="1">
                              <a:latin typeface="Cambria Math"/>
                            </a:rPr>
                            <m:t>,</m:t>
                          </m:r>
                          <m:d>
                            <m:dPr>
                              <m:begChr m:val=""/>
                              <m:endChr m:val="]"/>
                              <m:ctrlPr>
                                <a:rPr lang="en-US" b="0" i="1">
                                  <a:latin typeface="Cambria Math" panose="02040503050406030204" pitchFamily="18" charset="0"/>
                                </a:rPr>
                              </m:ctrlPr>
                            </m:dPr>
                            <m:e>
                              <m:r>
                                <a:rPr lang="en-US" b="0" i="1">
                                  <a:latin typeface="Cambria Math"/>
                                </a:rPr>
                                <m:t>𝑡</m:t>
                              </m:r>
                            </m:e>
                          </m:d>
                        </m:e>
                      </m:d>
                    </m:oMath>
                  </m:oMathPara>
                </a14:m>
                <a:endParaRPr lang="en-US" b="0" dirty="0">
                  <a:latin typeface="+mn-lt"/>
                </a:endParaRPr>
              </a:p>
              <a:p>
                <a:pPr>
                  <a:lnSpc>
                    <a:spcPct val="150000"/>
                  </a:lnSpc>
                </a:pPr>
                <a:endParaRPr lang="en-US" b="0" dirty="0">
                  <a:latin typeface="+mn-lt"/>
                </a:endParaRPr>
              </a:p>
              <a:p>
                <a:pPr marL="488950" lvl="4" indent="0">
                  <a:lnSpc>
                    <a:spcPct val="150000"/>
                  </a:lnSpc>
                  <a:buNone/>
                </a:pPr>
                <a:r>
                  <a:rPr lang="en-US" b="0" dirty="0">
                    <a:latin typeface="+mn-lt"/>
                  </a:rPr>
                  <a:t>where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r>
                              <a:rPr lang="en-US" b="0" i="1">
                                <a:latin typeface="Cambria Math"/>
                              </a:rPr>
                              <m:t>𝑡</m:t>
                            </m:r>
                            <m:r>
                              <a:rPr lang="en-US" b="0" i="1">
                                <a:latin typeface="Cambria Math"/>
                              </a:rPr>
                              <m:t>′</m:t>
                            </m:r>
                          </m:e>
                        </m:d>
                        <m:r>
                          <a:rPr lang="en-US" b="0" i="1">
                            <a:latin typeface="Cambria Math"/>
                          </a:rPr>
                          <m:t>,</m:t>
                        </m:r>
                        <m:d>
                          <m:dPr>
                            <m:begChr m:val=""/>
                            <m:endChr m:val="]"/>
                            <m:ctrlPr>
                              <a:rPr lang="en-US" b="0" i="1">
                                <a:latin typeface="Cambria Math" panose="02040503050406030204" pitchFamily="18" charset="0"/>
                              </a:rPr>
                            </m:ctrlPr>
                          </m:dPr>
                          <m:e>
                            <m:r>
                              <a:rPr lang="en-US" b="0" i="1">
                                <a:latin typeface="Cambria Math"/>
                              </a:rPr>
                              <m:t>𝑡</m:t>
                            </m:r>
                            <m:r>
                              <a:rPr lang="en-US" b="0" i="1">
                                <a:latin typeface="Cambria Math"/>
                              </a:rPr>
                              <m:t>"</m:t>
                            </m:r>
                          </m:e>
                        </m:d>
                      </m:e>
                    </m:d>
                  </m:oMath>
                </a14:m>
                <a:r>
                  <a:rPr lang="en-US" b="0" dirty="0">
                    <a:latin typeface="+mn-lt"/>
                  </a:rPr>
                  <a:t> is the time </a:t>
                </a:r>
                <a14:m>
                  <m:oMath xmlns:m="http://schemas.openxmlformats.org/officeDocument/2006/math">
                    <m:r>
                      <a:rPr lang="en-US" b="0" i="1">
                        <a:latin typeface="Cambria Math"/>
                      </a:rPr>
                      <m:t>𝑡</m:t>
                    </m:r>
                  </m:oMath>
                </a14:m>
                <a:r>
                  <a:rPr lang="en-US" b="0" dirty="0">
                    <a:latin typeface="+mn-lt"/>
                  </a:rPr>
                  <a:t> value of all net trade flows scheduled to be paid in the interval </a:t>
                </a:r>
                <a14:m>
                  <m:oMath xmlns:m="http://schemas.openxmlformats.org/officeDocument/2006/math">
                    <m:d>
                      <m:dPr>
                        <m:endChr m:val=""/>
                        <m:ctrlPr>
                          <a:rPr lang="en-US" b="0" i="1">
                            <a:latin typeface="Cambria Math" panose="02040503050406030204" pitchFamily="18" charset="0"/>
                          </a:rPr>
                        </m:ctrlPr>
                      </m:dPr>
                      <m:e>
                        <m:r>
                          <a:rPr lang="en-US" b="0" i="1">
                            <a:latin typeface="Cambria Math"/>
                          </a:rPr>
                          <m:t>𝑡</m:t>
                        </m:r>
                        <m:r>
                          <a:rPr lang="en-US" b="0" i="1">
                            <a:latin typeface="Cambria Math"/>
                          </a:rPr>
                          <m:t>′</m:t>
                        </m:r>
                      </m:e>
                    </m:d>
                    <m:r>
                      <a:rPr lang="en-US" b="0" i="1">
                        <a:latin typeface="Cambria Math"/>
                      </a:rPr>
                      <m:t>,</m:t>
                    </m:r>
                    <m:d>
                      <m:dPr>
                        <m:begChr m:val=""/>
                        <m:endChr m:val="]"/>
                        <m:ctrlPr>
                          <a:rPr lang="en-US" b="0" i="1">
                            <a:latin typeface="Cambria Math" panose="02040503050406030204" pitchFamily="18" charset="0"/>
                          </a:rPr>
                        </m:ctrlPr>
                      </m:dPr>
                      <m:e>
                        <m:r>
                          <a:rPr lang="en-US" b="0" i="1">
                            <a:latin typeface="Cambria Math"/>
                          </a:rPr>
                          <m:t>𝑡</m:t>
                        </m:r>
                        <m:r>
                          <a:rPr lang="en-US" b="0" i="1">
                            <a:latin typeface="Cambria Math"/>
                          </a:rPr>
                          <m:t>"</m:t>
                        </m:r>
                      </m:e>
                    </m:d>
                  </m:oMath>
                </a14:m>
                <a:r>
                  <a:rPr lang="en-US" b="0" dirty="0">
                    <a:latin typeface="+mn-lt"/>
                  </a:rPr>
                  <a:t>.</a:t>
                </a:r>
              </a:p>
              <a:p>
                <a:pPr marL="476250" lvl="3" indent="-171450">
                  <a:lnSpc>
                    <a:spcPct val="150000"/>
                  </a:lnSpc>
                  <a:buFont typeface="Wingdings" panose="05000000000000000000" pitchFamily="2" charset="2"/>
                  <a:buChar char="q"/>
                </a:pPr>
                <a:r>
                  <a:rPr lang="en-US" b="0" dirty="0">
                    <a:latin typeface="+mn-lt"/>
                  </a:rPr>
                  <a:t>Note that the time is measured in discrete units of business days, such that the notation </a:t>
                </a:r>
                <a14:m>
                  <m:oMath xmlns:m="http://schemas.openxmlformats.org/officeDocument/2006/math">
                    <m:d>
                      <m:dPr>
                        <m:endChr m:val=""/>
                        <m:ctrlPr>
                          <a:rPr lang="en-US" b="0" i="1">
                            <a:latin typeface="Cambria Math" panose="02040503050406030204" pitchFamily="18" charset="0"/>
                          </a:rPr>
                        </m:ctrlPr>
                      </m:dPr>
                      <m:e>
                        <m:r>
                          <a:rPr lang="en-US" b="0" i="1">
                            <a:latin typeface="Cambria Math"/>
                          </a:rPr>
                          <m:t>𝑢</m:t>
                        </m:r>
                      </m:e>
                    </m:d>
                    <m:r>
                      <a:rPr lang="en-US" b="0" i="1">
                        <a:latin typeface="Cambria Math"/>
                      </a:rPr>
                      <m:t>,</m:t>
                    </m:r>
                    <m:d>
                      <m:dPr>
                        <m:begChr m:val=""/>
                        <m:endChr m:val="]"/>
                        <m:ctrlPr>
                          <a:rPr lang="en-US" b="0" i="1">
                            <a:latin typeface="Cambria Math" panose="02040503050406030204" pitchFamily="18" charset="0"/>
                          </a:rPr>
                        </m:ctrlPr>
                      </m:dPr>
                      <m:e>
                        <m:r>
                          <a:rPr lang="en-US" b="0" i="1">
                            <a:latin typeface="Cambria Math"/>
                          </a:rPr>
                          <m:t>𝑠</m:t>
                        </m:r>
                      </m:e>
                    </m:d>
                  </m:oMath>
                </a14:m>
                <a:r>
                  <a:rPr lang="en-US" b="0" dirty="0">
                    <a:latin typeface="+mn-lt"/>
                  </a:rPr>
                  <a:t> is equivalent to </a:t>
                </a:r>
                <a14:m>
                  <m:oMath xmlns:m="http://schemas.openxmlformats.org/officeDocument/2006/math">
                    <m:d>
                      <m:dPr>
                        <m:begChr m:val="["/>
                        <m:endChr m:val="]"/>
                        <m:ctrlPr>
                          <a:rPr lang="en-US" b="0" i="1">
                            <a:latin typeface="Cambria Math" panose="02040503050406030204" pitchFamily="18" charset="0"/>
                          </a:rPr>
                        </m:ctrlPr>
                      </m:dPr>
                      <m:e>
                        <m:r>
                          <a:rPr lang="en-US" b="0" i="1">
                            <a:latin typeface="Cambria Math"/>
                          </a:rPr>
                          <m:t>𝑢</m:t>
                        </m:r>
                        <m:r>
                          <a:rPr lang="en-US" b="0" i="1">
                            <a:latin typeface="Cambria Math"/>
                          </a:rPr>
                          <m:t>+1</m:t>
                        </m:r>
                        <m:r>
                          <a:rPr lang="en-US" b="0" i="1">
                            <a:latin typeface="Cambria Math"/>
                          </a:rPr>
                          <m:t>𝐵𝐷</m:t>
                        </m:r>
                        <m:r>
                          <a:rPr lang="en-US" b="0" i="1">
                            <a:latin typeface="Cambria Math"/>
                          </a:rPr>
                          <m:t>, </m:t>
                        </m:r>
                        <m:r>
                          <a:rPr lang="en-US" b="0" i="1">
                            <a:latin typeface="Cambria Math"/>
                          </a:rPr>
                          <m:t>𝑠</m:t>
                        </m:r>
                      </m:e>
                    </m:d>
                  </m:oMath>
                </a14:m>
                <a:r>
                  <a:rPr lang="en-US" b="0" dirty="0">
                    <a:latin typeface="+mn-lt"/>
                  </a:rPr>
                  <a:t>.</a:t>
                </a:r>
              </a:p>
              <a:p>
                <a:pPr marL="476250" lvl="3" indent="-171450">
                  <a:lnSpc>
                    <a:spcPct val="150000"/>
                  </a:lnSpc>
                  <a:buFont typeface="Wingdings" panose="05000000000000000000" pitchFamily="2" charset="2"/>
                  <a:buChar char="q"/>
                </a:pPr>
                <a:r>
                  <a:rPr lang="en-US" b="0" dirty="0">
                    <a:latin typeface="+mn-lt"/>
                  </a:rPr>
                  <a:t>Further, if </a:t>
                </a:r>
                <a14:m>
                  <m:oMath xmlns:m="http://schemas.openxmlformats.org/officeDocument/2006/math">
                    <m:r>
                      <a:rPr lang="en-US" b="0" i="1">
                        <a:latin typeface="Cambria Math"/>
                      </a:rPr>
                      <m:t>𝑡</m:t>
                    </m:r>
                  </m:oMath>
                </a14:m>
                <a:r>
                  <a:rPr lang="en-US" b="0" dirty="0">
                    <a:latin typeface="+mn-lt"/>
                  </a:rPr>
                  <a:t> is after the margin flow date, the trade flow value accrues from the payment date to </a:t>
                </a:r>
                <a14:m>
                  <m:oMath xmlns:m="http://schemas.openxmlformats.org/officeDocument/2006/math">
                    <m:r>
                      <a:rPr lang="en-US" b="0" i="1">
                        <a:latin typeface="Cambria Math"/>
                      </a:rPr>
                      <m:t>𝑡</m:t>
                    </m:r>
                  </m:oMath>
                </a14:m>
                <a:r>
                  <a:rPr lang="en-US" b="0" dirty="0">
                    <a:latin typeface="+mn-lt"/>
                  </a:rPr>
                  <a:t> at a contractually specified rate.</a:t>
                </a:r>
              </a:p>
              <a:p>
                <a:pPr marL="476250" lvl="3" indent="-171450">
                  <a:lnSpc>
                    <a:spcPct val="150000"/>
                  </a:lnSpc>
                  <a:buFont typeface="Wingdings" panose="05000000000000000000" pitchFamily="2" charset="2"/>
                  <a:buChar char="q"/>
                </a:pPr>
                <a:r>
                  <a:rPr lang="en-US" b="0" dirty="0">
                    <a:latin typeface="+mn-lt"/>
                  </a:rPr>
                  <a:t>This version of the classical model is denoted Classical-; it is associated with an exposure definition of</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r>
                                    <a:rPr lang="en-US" b="0" i="1">
                                      <a:latin typeface="Cambria Math"/>
                                    </a:rPr>
                                    <m:t>,</m:t>
                                  </m:r>
                                  <m:d>
                                    <m:dPr>
                                      <m:begChr m:val=""/>
                                      <m:endChr m:val="]"/>
                                      <m:ctrlPr>
                                        <a:rPr lang="en-US" b="0" i="1">
                                          <a:latin typeface="Cambria Math" panose="02040503050406030204" pitchFamily="18" charset="0"/>
                                        </a:rPr>
                                      </m:ctrlPr>
                                    </m:dPr>
                                    <m:e>
                                      <m:r>
                                        <a:rPr lang="en-US" b="0" i="1">
                                          <a:latin typeface="Cambria Math"/>
                                        </a:rPr>
                                        <m:t>𝑡</m:t>
                                      </m:r>
                                    </m:e>
                                  </m:d>
                                </m:e>
                              </m:d>
                              <m:r>
                                <a:rPr lang="en-US" b="0" i="1">
                                  <a:latin typeface="Cambria Math"/>
                                </a:rPr>
                                <m:t>−</m:t>
                              </m:r>
                              <m:r>
                                <a:rPr lang="en-US" b="0" i="1">
                                  <a:latin typeface="Cambria Math"/>
                                </a:rPr>
                                <m:t>𝑐</m:t>
                              </m:r>
                              <m:d>
                                <m:dPr>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e>
                          </m:d>
                        </m:e>
                        <m:sup>
                          <m:r>
                            <a:rPr lang="en-US" b="0" i="1">
                              <a:latin typeface="Cambria Math"/>
                            </a:rPr>
                            <m:t>+</m:t>
                          </m:r>
                        </m:sup>
                      </m:sSup>
                    </m:oMath>
                  </m:oMathPara>
                </a14:m>
                <a:endParaRPr lang="en-US" b="0" dirty="0">
                  <a:latin typeface="+mn-lt"/>
                </a:endParaRPr>
              </a:p>
              <a:p>
                <a:pPr>
                  <a:lnSpc>
                    <a:spcPct val="150000"/>
                  </a:lnSpc>
                </a:pPr>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495" b="-4589"/>
                </a:stretch>
              </a:blipFill>
            </p:spPr>
            <p:txBody>
              <a:bodyPr/>
              <a:lstStyle/>
              <a:p>
                <a:r>
                  <a:rPr lang="en-US">
                    <a:noFill/>
                  </a:rPr>
                  <a:t> </a:t>
                </a:r>
              </a:p>
            </p:txBody>
          </p:sp>
        </mc:Fallback>
      </mc:AlternateContent>
    </p:spTree>
    <p:extLst>
      <p:ext uri="{BB962C8B-B14F-4D97-AF65-F5344CB8AC3E}">
        <p14:creationId xmlns:p14="http://schemas.microsoft.com/office/powerpoint/2010/main" val="3779641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Assumptions about Trade Flows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Inadequacies of the Classical Exposure Models</a:t>
                </a:r>
                <a:r>
                  <a:rPr lang="en-US" dirty="0"/>
                  <a:t>:</a:t>
                </a:r>
                <a:r>
                  <a:rPr lang="en-US" sz="1200" b="0" dirty="0">
                    <a:latin typeface="+mn-lt"/>
                  </a:rPr>
                  <a:t> In practice neither the Classical+ exposure equation</a:t>
                </a:r>
              </a:p>
              <a:p>
                <a:pPr lvl="0">
                  <a:lnSpc>
                    <a:spcPct val="150000"/>
                  </a:lnSpc>
                </a:pPr>
                <a:endParaRPr lang="en-US" sz="1200"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sz="1200" b="0" i="1">
                          <a:latin typeface="Cambria Math"/>
                        </a:rPr>
                        <m:t>𝐸</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𝐾</m:t>
                              </m:r>
                              <m:d>
                                <m:dPr>
                                  <m:ctrlPr>
                                    <a:rPr lang="en-US" sz="1200" b="0" i="1">
                                      <a:latin typeface="Cambria Math" panose="02040503050406030204" pitchFamily="18" charset="0"/>
                                    </a:rPr>
                                  </m:ctrlPr>
                                </m:dPr>
                                <m:e>
                                  <m:r>
                                    <a:rPr lang="en-US" sz="1200" b="0" i="1">
                                      <a:latin typeface="Cambria Math"/>
                                    </a:rPr>
                                    <m:t>𝑡</m:t>
                                  </m:r>
                                </m:e>
                              </m:d>
                            </m:e>
                          </m:d>
                        </m:e>
                        <m:sup>
                          <m:r>
                            <a:rPr lang="en-US" sz="1200" b="0" i="1">
                              <a:latin typeface="Cambria Math"/>
                            </a:rPr>
                            <m:t>+</m:t>
                          </m:r>
                        </m:sup>
                      </m:sSup>
                    </m:oMath>
                  </m:oMathPara>
                </a14:m>
                <a:endParaRPr lang="en-US" sz="1200"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sz="1200" b="0" i="1">
                          <a:latin typeface="Cambria Math"/>
                        </a:rPr>
                        <m:t>𝐾</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r>
                            <a:rPr lang="en-US" sz="1200" b="0" i="1">
                              <a:latin typeface="Cambria Math"/>
                            </a:rPr>
                            <m:t>−</m:t>
                          </m:r>
                          <m:r>
                            <a:rPr lang="en-US" sz="1200" b="0" i="1">
                              <a:latin typeface="Cambria Math"/>
                            </a:rPr>
                            <m:t>𝛿</m:t>
                          </m:r>
                        </m:e>
                      </m:d>
                    </m:oMath>
                  </m:oMathPara>
                </a14:m>
                <a:endParaRPr lang="en-US" sz="1200" b="0" dirty="0">
                  <a:latin typeface="+mn-lt"/>
                </a:endParaRPr>
              </a:p>
              <a:p>
                <a:pPr marL="246062" lvl="2" indent="0">
                  <a:lnSpc>
                    <a:spcPct val="150000"/>
                  </a:lnSpc>
                  <a:buNone/>
                </a:pPr>
                <a:r>
                  <a:rPr lang="en-US" b="0" dirty="0">
                    <a:latin typeface="+mn-lt"/>
                  </a:rPr>
                  <a:t>nor the Classical- exposure equation</a:t>
                </a:r>
              </a:p>
              <a:p>
                <a:pPr>
                  <a:lnSpc>
                    <a:spcPct val="150000"/>
                  </a:lnSpc>
                </a:pPr>
                <a14:m>
                  <m:oMathPara xmlns:m="http://schemas.openxmlformats.org/officeDocument/2006/math">
                    <m:oMathParaPr>
                      <m:jc m:val="centerGroup"/>
                    </m:oMathParaPr>
                    <m:oMath xmlns:m="http://schemas.openxmlformats.org/officeDocument/2006/math">
                      <m:r>
                        <a:rPr lang="en-US" sz="1200" b="0" i="1">
                          <a:latin typeface="Cambria Math"/>
                        </a:rPr>
                        <m:t>𝐸</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𝑇𝐹</m:t>
                                  </m:r>
                                </m:e>
                                <m:sub>
                                  <m:r>
                                    <a:rPr lang="en-US" sz="1200" b="0" i="1">
                                      <a:latin typeface="Cambria Math"/>
                                    </a:rPr>
                                    <m:t>𝑁𝐸𝑇</m:t>
                                  </m:r>
                                </m:sub>
                              </m:sSub>
                              <m:d>
                                <m:dPr>
                                  <m:ctrlPr>
                                    <a:rPr lang="en-US" sz="1200" b="0" i="1">
                                      <a:latin typeface="Cambria Math" panose="02040503050406030204" pitchFamily="18" charset="0"/>
                                    </a:rPr>
                                  </m:ctrlPr>
                                </m:dPr>
                                <m:e>
                                  <m:r>
                                    <a:rPr lang="en-US" sz="1200" b="0" i="1">
                                      <a:latin typeface="Cambria Math"/>
                                    </a:rPr>
                                    <m:t>𝑡</m:t>
                                  </m:r>
                                  <m:r>
                                    <a:rPr lang="en-US" sz="1200" b="0" i="1">
                                      <a:latin typeface="Cambria Math"/>
                                    </a:rPr>
                                    <m:t>; </m:t>
                                  </m:r>
                                  <m:d>
                                    <m:dPr>
                                      <m:endChr m:val=""/>
                                      <m:ctrlPr>
                                        <a:rPr lang="en-US" sz="1200" b="0" i="1">
                                          <a:latin typeface="Cambria Math" panose="02040503050406030204" pitchFamily="18" charset="0"/>
                                        </a:rPr>
                                      </m:ctrlPr>
                                    </m:dPr>
                                    <m:e>
                                      <m:r>
                                        <a:rPr lang="en-US" sz="1200" b="0" i="1">
                                          <a:latin typeface="Cambria Math"/>
                                        </a:rPr>
                                        <m:t>𝑡</m:t>
                                      </m:r>
                                      <m:r>
                                        <a:rPr lang="en-US" sz="1200" b="0" i="1">
                                          <a:latin typeface="Cambria Math"/>
                                        </a:rPr>
                                        <m:t>−</m:t>
                                      </m:r>
                                      <m:r>
                                        <a:rPr lang="en-US" sz="1200" b="0" i="1">
                                          <a:latin typeface="Cambria Math"/>
                                        </a:rPr>
                                        <m:t>𝛿</m:t>
                                      </m:r>
                                    </m:e>
                                  </m:d>
                                  <m:r>
                                    <a:rPr lang="en-US" sz="1200" b="0" i="1">
                                      <a:latin typeface="Cambria Math"/>
                                    </a:rPr>
                                    <m:t>,</m:t>
                                  </m:r>
                                  <m:d>
                                    <m:dPr>
                                      <m:begChr m:val=""/>
                                      <m:endChr m:val="]"/>
                                      <m:ctrlPr>
                                        <a:rPr lang="en-US" sz="1200" b="0" i="1">
                                          <a:latin typeface="Cambria Math" panose="02040503050406030204" pitchFamily="18" charset="0"/>
                                        </a:rPr>
                                      </m:ctrlPr>
                                    </m:dPr>
                                    <m:e>
                                      <m:r>
                                        <a:rPr lang="en-US" sz="1200" b="0" i="1">
                                          <a:latin typeface="Cambria Math"/>
                                        </a:rPr>
                                        <m:t>𝑡</m:t>
                                      </m:r>
                                    </m:e>
                                  </m:d>
                                </m:e>
                              </m:d>
                              <m:r>
                                <a:rPr lang="en-US" sz="1200" b="0" i="1">
                                  <a:latin typeface="Cambria Math"/>
                                </a:rPr>
                                <m:t>−</m:t>
                              </m:r>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r>
                                    <a:rPr lang="en-US" sz="1200" b="0" i="1">
                                      <a:latin typeface="Cambria Math"/>
                                    </a:rPr>
                                    <m:t>−</m:t>
                                  </m:r>
                                  <m:r>
                                    <a:rPr lang="en-US" sz="1200" b="0" i="1">
                                      <a:latin typeface="Cambria Math"/>
                                    </a:rPr>
                                    <m:t>𝛿</m:t>
                                  </m:r>
                                </m:e>
                              </m:d>
                            </m:e>
                          </m:d>
                        </m:e>
                        <m:sup>
                          <m:r>
                            <a:rPr lang="en-US" sz="1200" b="0" i="1">
                              <a:latin typeface="Cambria Math"/>
                            </a:rPr>
                            <m:t>+</m:t>
                          </m:r>
                        </m:sup>
                      </m:sSup>
                    </m:oMath>
                  </m:oMathPara>
                </a14:m>
                <a:endParaRPr lang="en-US" sz="1200" b="0" dirty="0">
                  <a:latin typeface="+mn-lt"/>
                </a:endParaRPr>
              </a:p>
              <a:p>
                <a:pPr marL="246062" lvl="2" indent="0">
                  <a:lnSpc>
                    <a:spcPct val="150000"/>
                  </a:lnSpc>
                  <a:buNone/>
                </a:pPr>
                <a:r>
                  <a:rPr lang="en-US" b="0" dirty="0">
                    <a:latin typeface="+mn-lt"/>
                  </a:rPr>
                  <a:t>are accurate representations of reality.</a:t>
                </a:r>
              </a:p>
              <a:p>
                <a:pPr lvl="2">
                  <a:lnSpc>
                    <a:spcPct val="150000"/>
                  </a:lnSpc>
                  <a:buFont typeface="Wingdings" panose="05000000000000000000" pitchFamily="2" charset="2"/>
                  <a:buChar char="q"/>
                </a:pPr>
                <a:r>
                  <a:rPr lang="en-US" b="0" dirty="0">
                    <a:latin typeface="+mn-lt"/>
                  </a:rPr>
                  <a:t>Trade flows are likely to be paid at least by </a:t>
                </a:r>
                <a14:m>
                  <m:oMath xmlns:m="http://schemas.openxmlformats.org/officeDocument/2006/math">
                    <m:r>
                      <a:rPr lang="en-US" b="0" i="1">
                        <a:latin typeface="Cambria Math"/>
                      </a:rPr>
                      <m:t>𝐷</m:t>
                    </m:r>
                  </m:oMath>
                </a14:m>
                <a:r>
                  <a:rPr lang="en-US" b="0" dirty="0">
                    <a:latin typeface="+mn-lt"/>
                  </a:rPr>
                  <a:t> at the beginning of the MPoR, and are likely not to be paid by </a:t>
                </a:r>
                <a14:m>
                  <m:oMath xmlns:m="http://schemas.openxmlformats.org/officeDocument/2006/math">
                    <m:r>
                      <a:rPr lang="en-US" b="0" i="1">
                        <a:latin typeface="Cambria Math"/>
                      </a:rPr>
                      <m:t>𝐶</m:t>
                    </m:r>
                  </m:oMath>
                </a14:m>
                <a:r>
                  <a:rPr lang="en-US" b="0" dirty="0">
                    <a:latin typeface="+mn-lt"/>
                  </a:rPr>
                  <a:t> at least at its end.</a:t>
                </a:r>
              </a:p>
              <a:p>
                <a:pPr lvl="2">
                  <a:lnSpc>
                    <a:spcPct val="150000"/>
                  </a:lnSpc>
                  <a:buFont typeface="Wingdings" panose="05000000000000000000" pitchFamily="2" charset="2"/>
                  <a:buChar char="q"/>
                </a:pPr>
                <a:r>
                  <a:rPr lang="en-US" b="0" dirty="0">
                    <a:latin typeface="+mn-lt"/>
                  </a:rPr>
                  <a:t>For instance, due to the CSA protocol for collateral calculations (next section), there is typically a </a:t>
                </a:r>
                <a14:m>
                  <m:oMath xmlns:m="http://schemas.openxmlformats.org/officeDocument/2006/math">
                    <m:r>
                      <a:rPr lang="en-US" b="0" i="1">
                        <a:latin typeface="Cambria Math"/>
                      </a:rPr>
                      <m:t>3 </m:t>
                    </m:r>
                    <m:r>
                      <a:rPr lang="en-US" b="0" i="1">
                        <a:latin typeface="Cambria Math"/>
                      </a:rPr>
                      <m:t>𝐵𝐷</m:t>
                    </m:r>
                  </m:oMath>
                </a14:m>
                <a:r>
                  <a:rPr lang="en-US" b="0" dirty="0">
                    <a:latin typeface="+mn-lt"/>
                  </a:rPr>
                  <a:t> lag between the start of an MPoR – the market observation date for the last full margin payment – and the date when </a:t>
                </a:r>
                <a14:m>
                  <m:oMath xmlns:m="http://schemas.openxmlformats.org/officeDocument/2006/math">
                    <m:r>
                      <a:rPr lang="en-US" b="0" i="1">
                        <a:latin typeface="Cambria Math"/>
                      </a:rPr>
                      <m:t>𝐷</m:t>
                    </m:r>
                  </m:oMath>
                </a14:m>
                <a:r>
                  <a:rPr lang="en-US" b="0" dirty="0">
                    <a:latin typeface="+mn-lt"/>
                  </a:rPr>
                  <a:t> definitely observes that </a:t>
                </a:r>
                <a14:m>
                  <m:oMath xmlns:m="http://schemas.openxmlformats.org/officeDocument/2006/math">
                    <m:r>
                      <a:rPr lang="en-US" b="0" i="1">
                        <a:latin typeface="Cambria Math"/>
                      </a:rPr>
                      <m:t>𝐶</m:t>
                    </m:r>
                  </m:oMath>
                </a14:m>
                <a:r>
                  <a:rPr lang="en-US" b="0" dirty="0">
                    <a:latin typeface="+mn-lt"/>
                  </a:rPr>
                  <a:t> has missed paying a margin flow; during this period </a:t>
                </a:r>
                <a14:m>
                  <m:oMath xmlns:m="http://schemas.openxmlformats.org/officeDocument/2006/math">
                    <m:r>
                      <a:rPr lang="en-US" b="0" i="1">
                        <a:latin typeface="Cambria Math"/>
                      </a:rPr>
                      <m:t>𝐷</m:t>
                    </m:r>
                  </m:oMath>
                </a14:m>
                <a:r>
                  <a:rPr lang="en-US" b="0" dirty="0">
                    <a:latin typeface="+mn-lt"/>
                  </a:rPr>
                  <a:t> would always make all trade payments unless </a:t>
                </a:r>
                <a14:m>
                  <m:oMath xmlns:m="http://schemas.openxmlformats.org/officeDocument/2006/math">
                    <m:r>
                      <a:rPr lang="en-US" b="0" i="1">
                        <a:latin typeface="Cambria Math"/>
                      </a:rPr>
                      <m:t>𝐶</m:t>
                    </m:r>
                  </m:oMath>
                </a14:m>
                <a:r>
                  <a:rPr lang="en-US" b="0" dirty="0">
                    <a:latin typeface="+mn-lt"/>
                  </a:rPr>
                  <a:t> commits any additional contract violations.</a:t>
                </a:r>
              </a:p>
              <a:p>
                <a:pPr lvl="2">
                  <a:lnSpc>
                    <a:spcPct val="150000"/>
                  </a:lnSpc>
                  <a:buFont typeface="Wingdings" panose="05000000000000000000" pitchFamily="2" charset="2"/>
                  <a:buChar char="q"/>
                </a:pPr>
                <a:r>
                  <a:rPr lang="en-US" b="0" dirty="0">
                    <a:latin typeface="+mn-lt"/>
                  </a:rPr>
                  <a:t>Even after </a:t>
                </a:r>
                <a14:m>
                  <m:oMath xmlns:m="http://schemas.openxmlformats.org/officeDocument/2006/math">
                    <m:r>
                      <a:rPr lang="en-US" b="0" i="1">
                        <a:latin typeface="Cambria Math"/>
                      </a:rPr>
                      <m:t>𝐷</m:t>
                    </m:r>
                  </m:oMath>
                </a14:m>
                <a:r>
                  <a:rPr lang="en-US" b="0" dirty="0">
                    <a:latin typeface="+mn-lt"/>
                  </a:rPr>
                  <a:t> has determined that </a:t>
                </a:r>
                <a14:m>
                  <m:oMath xmlns:m="http://schemas.openxmlformats.org/officeDocument/2006/math">
                    <m:r>
                      <a:rPr lang="en-US" b="0" i="1">
                        <a:latin typeface="Cambria Math"/>
                      </a:rPr>
                      <m:t>𝐶</m:t>
                    </m:r>
                  </m:oMath>
                </a14:m>
                <a:r>
                  <a:rPr lang="en-US" b="0" dirty="0">
                    <a:latin typeface="+mn-lt"/>
                  </a:rPr>
                  <a:t> has missed a margin payment, </a:t>
                </a:r>
                <a14:m>
                  <m:oMath xmlns:m="http://schemas.openxmlformats.org/officeDocument/2006/math">
                    <m:r>
                      <a:rPr lang="en-US" b="0" i="1">
                        <a:latin typeface="Cambria Math"/>
                      </a:rPr>
                      <m:t>𝐷</m:t>
                    </m:r>
                  </m:oMath>
                </a14:m>
                <a:r>
                  <a:rPr lang="en-US" b="0" dirty="0">
                    <a:latin typeface="+mn-lt"/>
                  </a:rPr>
                  <a:t>’s nominal rights to suspend payments following a breach would, as mentioned earlier, not always be exercised aggressively.</a:t>
                </a:r>
              </a:p>
              <a:p>
                <a:pPr lvl="2">
                  <a:lnSpc>
                    <a:spcPct val="150000"/>
                  </a:lnSpc>
                  <a:buFont typeface="Wingdings" panose="05000000000000000000" pitchFamily="2" charset="2"/>
                  <a:buChar char="q"/>
                </a:pPr>
                <a:r>
                  <a:rPr lang="en-US" b="0" dirty="0">
                    <a:latin typeface="+mn-lt"/>
                  </a:rPr>
                  <a:t>Legal reviews, operational delays, and grace periods can further delay the time when </a:t>
                </a:r>
                <a14:m>
                  <m:oMath xmlns:m="http://schemas.openxmlformats.org/officeDocument/2006/math">
                    <m:r>
                      <a:rPr lang="en-US" b="0" i="1">
                        <a:latin typeface="Cambria Math"/>
                      </a:rPr>
                      <m:t>𝐷</m:t>
                    </m:r>
                  </m:oMath>
                </a14:m>
                <a:r>
                  <a:rPr lang="en-US" b="0" dirty="0">
                    <a:latin typeface="+mn-lt"/>
                  </a:rPr>
                  <a:t> stops paying trade flows to </a:t>
                </a:r>
                <a14:m>
                  <m:oMath xmlns:m="http://schemas.openxmlformats.org/officeDocument/2006/math">
                    <m:r>
                      <a:rPr lang="en-US" b="0" i="1">
                        <a:latin typeface="Cambria Math"/>
                      </a:rPr>
                      <m:t>𝐶</m:t>
                    </m:r>
                  </m:oMath>
                </a14:m>
                <a:r>
                  <a:rPr lang="en-US" b="0" dirty="0">
                    <a:latin typeface="+mn-lt"/>
                  </a:rPr>
                  <a:t>.</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271" b="-640"/>
                </a:stretch>
              </a:blipFill>
            </p:spPr>
            <p:txBody>
              <a:bodyPr/>
              <a:lstStyle/>
              <a:p>
                <a:r>
                  <a:rPr lang="en-US">
                    <a:noFill/>
                  </a:rPr>
                  <a:t> </a:t>
                </a:r>
              </a:p>
            </p:txBody>
          </p:sp>
        </mc:Fallback>
      </mc:AlternateContent>
    </p:spTree>
    <p:extLst>
      <p:ext uri="{BB962C8B-B14F-4D97-AF65-F5344CB8AC3E}">
        <p14:creationId xmlns:p14="http://schemas.microsoft.com/office/powerpoint/2010/main" val="2309391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Assumptions about Trade Flows - 4</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Accrual of Missed Trade Flows</a:t>
                </a:r>
                <a:r>
                  <a:rPr lang="en-US" dirty="0"/>
                  <a:t>: </a:t>
                </a:r>
                <a:r>
                  <a:rPr lang="en-US" b="0" dirty="0">
                    <a:latin typeface="+mn-lt"/>
                  </a:rPr>
                  <a:t>Another trade flow effect arises during the last </a:t>
                </a:r>
                <a14:m>
                  <m:oMath xmlns:m="http://schemas.openxmlformats.org/officeDocument/2006/math">
                    <m:r>
                      <a:rPr lang="en-US" b="0" i="1">
                        <a:latin typeface="Cambria Math"/>
                      </a:rPr>
                      <m:t>2−3</m:t>
                    </m:r>
                  </m:oMath>
                </a14:m>
                <a:r>
                  <a:rPr lang="en-US" b="0" dirty="0">
                    <a:latin typeface="+mn-lt"/>
                  </a:rPr>
                  <a:t> days of the MPoR (just prior to termination) where </a:t>
                </a:r>
                <a14:m>
                  <m:oMath xmlns:m="http://schemas.openxmlformats.org/officeDocument/2006/math">
                    <m:r>
                      <a:rPr lang="en-US" b="0" i="1">
                        <a:latin typeface="Cambria Math"/>
                      </a:rPr>
                      <m:t>𝐶</m:t>
                    </m:r>
                  </m:oMath>
                </a14:m>
                <a:r>
                  <a:rPr lang="en-US" b="0" dirty="0">
                    <a:latin typeface="+mn-lt"/>
                  </a:rPr>
                  <a:t> has already defaulted and neither party is likely making trade payments.</a:t>
                </a:r>
              </a:p>
              <a:p>
                <a:pPr marL="530225" lvl="1" indent="-285750">
                  <a:lnSpc>
                    <a:spcPct val="150000"/>
                  </a:lnSpc>
                  <a:buFont typeface="Wingdings" panose="05000000000000000000" pitchFamily="2" charset="2"/>
                  <a:buChar char="q"/>
                </a:pPr>
                <a:r>
                  <a:rPr lang="en-US" b="0" dirty="0">
                    <a:latin typeface="+mn-lt"/>
                  </a:rPr>
                  <a:t>Here, the IMA stipulates that the missed trade flows within this period accrue forward at a contractually specified rate and become part of the bankruptcy claim.</a:t>
                </a:r>
              </a:p>
              <a:p>
                <a:pPr marL="530225" lvl="1" indent="-285750">
                  <a:lnSpc>
                    <a:spcPct val="150000"/>
                  </a:lnSpc>
                  <a:buFont typeface="Wingdings" panose="05000000000000000000" pitchFamily="2" charset="2"/>
                  <a:buChar char="q"/>
                </a:pPr>
                <a:r>
                  <a:rPr lang="en-US" b="0" dirty="0">
                    <a:latin typeface="+mn-lt"/>
                  </a:rPr>
                  <a:t>This gives rise to a termination period in addition to the </a:t>
                </a:r>
                <a14:m>
                  <m:oMath xmlns:m="http://schemas.openxmlformats.org/officeDocument/2006/math">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term, in turn leading to an adjustment of the exposure.</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448"/>
                </a:stretch>
              </a:blipFill>
            </p:spPr>
            <p:txBody>
              <a:bodyPr/>
              <a:lstStyle/>
              <a:p>
                <a:r>
                  <a:rPr lang="en-US">
                    <a:noFill/>
                  </a:rPr>
                  <a:t> </a:t>
                </a:r>
              </a:p>
            </p:txBody>
          </p:sp>
        </mc:Fallback>
      </mc:AlternateContent>
    </p:spTree>
    <p:extLst>
      <p:ext uri="{BB962C8B-B14F-4D97-AF65-F5344CB8AC3E}">
        <p14:creationId xmlns:p14="http://schemas.microsoft.com/office/powerpoint/2010/main" val="901200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Full Timeline of IMA/CSA Events</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Details of the IMA/CSA Processes</a:t>
            </a:r>
            <a:r>
              <a:rPr lang="en-US" dirty="0"/>
              <a:t>:</a:t>
            </a:r>
            <a:r>
              <a:rPr lang="en-US" b="0" dirty="0">
                <a:latin typeface="+mn-lt"/>
              </a:rPr>
              <a:t> Loosely speaking, the IMA concerns itself with the events of default, termination, and close out, and the CSA governs the collateral exchanges, including the concrete rules for collateral amount calculations and posting frequencies.</a:t>
            </a:r>
          </a:p>
          <a:p>
            <a:pPr marL="530225" lvl="1" indent="-285750">
              <a:lnSpc>
                <a:spcPct val="150000"/>
              </a:lnSpc>
              <a:buFont typeface="Wingdings" panose="05000000000000000000" pitchFamily="2" charset="2"/>
              <a:buChar char="q"/>
            </a:pPr>
            <a:r>
              <a:rPr lang="en-US" b="0" dirty="0">
                <a:latin typeface="+mn-lt"/>
              </a:rPr>
              <a:t>While this chapter so far has touched on the workings of the IMA/CSA in the previous sections, model construction hereafter will require more detailed knowledge of certain provisions regarding the normal exchange of collateral, the legal options available in the case of missed payments, and the common dealer policies with respect to availing itself of these options.</a:t>
            </a:r>
          </a:p>
          <a:p>
            <a:pPr marL="530225" lvl="1" indent="-285750">
              <a:lnSpc>
                <a:spcPct val="150000"/>
              </a:lnSpc>
              <a:buFont typeface="Wingdings" panose="05000000000000000000" pitchFamily="2" charset="2"/>
              <a:buChar char="q"/>
            </a:pPr>
            <a:r>
              <a:rPr lang="en-US" b="0" dirty="0">
                <a:latin typeface="+mn-lt"/>
              </a:rPr>
              <a:t>A detailed exposition of the IMA and the CSA legal complexities can be found in multiple sources, including at </a:t>
            </a:r>
            <a:r>
              <a:rPr lang="en-US" b="0" u="sng" dirty="0">
                <a:latin typeface="+mn-lt"/>
                <a:hlinkClick r:id="rId2"/>
              </a:rPr>
              <a:t>http://www.isda.org</a:t>
            </a:r>
            <a:r>
              <a:rPr lang="en-US" b="0" dirty="0">
                <a:latin typeface="+mn-lt"/>
              </a:rPr>
              <a:t>; here only a brief summary to the extent necessary to develop the model is provided.</a:t>
            </a:r>
          </a:p>
          <a:p>
            <a:pPr marL="530225" lvl="1" indent="-285750">
              <a:lnSpc>
                <a:spcPct val="150000"/>
              </a:lnSpc>
              <a:buFont typeface="Wingdings" panose="05000000000000000000" pitchFamily="2" charset="2"/>
              <a:buChar char="q"/>
            </a:pPr>
            <a:r>
              <a:rPr lang="en-US" b="0" dirty="0">
                <a:latin typeface="+mn-lt"/>
              </a:rPr>
              <a:t>The focus is on the development of a plausible timeline of events taking place around the default, and the subsequent portfolio termination.</a:t>
            </a:r>
          </a:p>
        </p:txBody>
      </p:sp>
    </p:spTree>
    <p:extLst>
      <p:ext uri="{BB962C8B-B14F-4D97-AF65-F5344CB8AC3E}">
        <p14:creationId xmlns:p14="http://schemas.microsoft.com/office/powerpoint/2010/main" val="3523174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Events Prior to Default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Calculated vs. Actual Collateral Amounts</a:t>
                </a:r>
                <a:r>
                  <a:rPr lang="en-US" dirty="0"/>
                  <a:t>:</a:t>
                </a:r>
                <a:r>
                  <a:rPr lang="en-US" b="0" dirty="0"/>
                  <a:t> It is assumed that the dealer </a:t>
                </a:r>
                <a14:m>
                  <m:oMath xmlns:m="http://schemas.openxmlformats.org/officeDocument/2006/math">
                    <m:r>
                      <a:rPr lang="en-US" b="0" i="1">
                        <a:latin typeface="Cambria Math"/>
                      </a:rPr>
                      <m:t>𝐷</m:t>
                    </m:r>
                  </m:oMath>
                </a14:m>
                <a:r>
                  <a:rPr lang="en-US" b="0" dirty="0"/>
                  <a:t> is the Calculation Agent for the computation of the collateral amounts.</a:t>
                </a:r>
              </a:p>
              <a:p>
                <a:pPr marL="530225" lvl="1" indent="-285750">
                  <a:lnSpc>
                    <a:spcPct val="150000"/>
                  </a:lnSpc>
                  <a:buFont typeface="Wingdings" panose="05000000000000000000" pitchFamily="2" charset="2"/>
                  <a:buChar char="q"/>
                </a:pPr>
                <a:r>
                  <a:rPr lang="en-US" b="0" dirty="0"/>
                  <a:t>As before,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𝐶</m:t>
                        </m:r>
                      </m:sub>
                    </m:sSub>
                  </m:oMath>
                </a14:m>
                <a:r>
                  <a:rPr lang="en-US" b="0" dirty="0"/>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𝐷</m:t>
                        </m:r>
                      </m:sub>
                    </m:sSub>
                  </m:oMath>
                </a14:m>
                <a:r>
                  <a:rPr lang="en-US" b="0" dirty="0"/>
                  <a:t> denote the </a:t>
                </a:r>
                <a:r>
                  <a:rPr lang="en-US" b="0" i="1" dirty="0"/>
                  <a:t>prescribed</a:t>
                </a:r>
                <a:r>
                  <a:rPr lang="en-US" b="0" dirty="0"/>
                  <a:t> collateral amounts for </a:t>
                </a:r>
                <a14:m>
                  <m:oMath xmlns:m="http://schemas.openxmlformats.org/officeDocument/2006/math">
                    <m:r>
                      <a:rPr lang="en-US" b="0" i="1">
                        <a:latin typeface="Cambria Math"/>
                      </a:rPr>
                      <m:t>𝐶</m:t>
                    </m:r>
                  </m:oMath>
                </a14:m>
                <a:r>
                  <a:rPr lang="en-US" b="0" dirty="0"/>
                  <a:t> and </a:t>
                </a:r>
                <a14:m>
                  <m:oMath xmlns:m="http://schemas.openxmlformats.org/officeDocument/2006/math">
                    <m:r>
                      <a:rPr lang="en-US" b="0" i="1">
                        <a:latin typeface="Cambria Math"/>
                      </a:rPr>
                      <m:t>𝐷</m:t>
                    </m:r>
                  </m:oMath>
                </a14:m>
                <a:r>
                  <a:rPr lang="en-US" b="0" dirty="0"/>
                  <a:t>; as discussed they may differ from the </a:t>
                </a:r>
                <a:r>
                  <a:rPr lang="en-US" b="0" i="1" dirty="0"/>
                  <a:t>actually</a:t>
                </a:r>
                <a:r>
                  <a:rPr lang="en-US" b="0" dirty="0"/>
                  <a:t> available collateral amounts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𝑀</m:t>
                        </m:r>
                      </m:e>
                      <m:sub>
                        <m:r>
                          <a:rPr lang="en-US" b="0" i="1">
                            <a:latin typeface="Cambria Math"/>
                          </a:rPr>
                          <m:t>𝐶</m:t>
                        </m:r>
                      </m:sub>
                    </m:sSub>
                  </m:oMath>
                </a14:m>
                <a:r>
                  <a:rPr lang="en-US" b="0" dirty="0"/>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𝑀</m:t>
                        </m:r>
                      </m:e>
                      <m:sub>
                        <m:r>
                          <a:rPr lang="en-US" b="0" i="1">
                            <a:latin typeface="Cambria Math"/>
                          </a:rPr>
                          <m:t>𝐷</m:t>
                        </m:r>
                      </m:sub>
                    </m:sSub>
                  </m:oMath>
                </a14:m>
                <a:r>
                  <a:rPr lang="en-US" b="0" dirty="0"/>
                  <a:t> if one of the parties fails to make the margin flow or changes the prescribed amount.</a:t>
                </a:r>
              </a:p>
              <a:p>
                <a:pPr marL="285750" indent="-285750">
                  <a:lnSpc>
                    <a:spcPct val="150000"/>
                  </a:lnSpc>
                  <a:buFont typeface="Wingdings" panose="05000000000000000000" pitchFamily="2" charset="2"/>
                  <a:buChar char="v"/>
                </a:pPr>
                <a:r>
                  <a:rPr lang="en-US" u="sng" dirty="0"/>
                  <a:t>CSA Specified Margin Process Timelines</a:t>
                </a:r>
                <a:r>
                  <a:rPr lang="en-US" dirty="0"/>
                  <a:t>:</a:t>
                </a:r>
                <a:r>
                  <a:rPr lang="en-US" b="0" dirty="0"/>
                  <a:t> The following list describes the complete sequence of events taking place at times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0</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𝑇</m:t>
                        </m:r>
                      </m:e>
                      <m:sub>
                        <m:r>
                          <a:rPr lang="en-US" b="0" i="1">
                            <a:latin typeface="Cambria Math"/>
                          </a:rPr>
                          <m:t>1</m:t>
                        </m:r>
                      </m:sub>
                    </m:sSub>
                    <m:r>
                      <a:rPr lang="en-US" b="0" i="1">
                        <a:latin typeface="Cambria Math"/>
                      </a:rPr>
                      <m:t>, ⋯</m:t>
                    </m:r>
                  </m:oMath>
                </a14:m>
                <a:endParaRPr lang="en-US" b="0" dirty="0"/>
              </a:p>
              <a:p>
                <a:pPr marL="530225" lvl="1" indent="-285750">
                  <a:lnSpc>
                    <a:spcPct val="150000"/>
                  </a:lnSpc>
                  <a:buFont typeface="Wingdings" panose="05000000000000000000" pitchFamily="2" charset="2"/>
                  <a:buChar char="q"/>
                </a:pPr>
                <a:r>
                  <a:rPr lang="en-US" b="0" dirty="0"/>
                  <a:t>The next section simplifies and condenses these into a tractable model.</a:t>
                </a:r>
              </a:p>
              <a:p>
                <a:pPr marL="285750" indent="-285750">
                  <a:lnSpc>
                    <a:spcPct val="150000"/>
                  </a:lnSpc>
                  <a:buFont typeface="Wingdings" panose="05000000000000000000" pitchFamily="2" charset="2"/>
                  <a:buChar char="v"/>
                </a:pPr>
                <a:r>
                  <a:rPr lang="en-US" u="sng" dirty="0"/>
                  <a:t>Collateral/Portfolio Valuation Date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𝑇</m:t>
                        </m:r>
                      </m:e>
                      <m:sub>
                        <m:r>
                          <a:rPr lang="en-US" i="1" u="sng">
                            <a:latin typeface="Cambria Math"/>
                          </a:rPr>
                          <m:t>0</m:t>
                        </m:r>
                      </m:sub>
                    </m:sSub>
                  </m:oMath>
                </a14:m>
                <a:r>
                  <a:rPr lang="en-US" dirty="0"/>
                  <a:t>:</a:t>
                </a:r>
                <a:r>
                  <a:rPr lang="en-US" b="0" dirty="0">
                    <a:latin typeface="+mn-lt"/>
                  </a:rPr>
                  <a:t> The timeline begins at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0</m:t>
                        </m:r>
                      </m:sub>
                    </m:sSub>
                  </m:oMath>
                </a14:m>
                <a:r>
                  <a:rPr lang="en-US" b="0" dirty="0">
                    <a:latin typeface="+mn-lt"/>
                  </a:rPr>
                  <a:t>, the as-of-date at which the value of the portfolio and its collateral are measured, for usage in the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1</m:t>
                        </m:r>
                      </m:sub>
                    </m:sSub>
                  </m:oMath>
                </a14:m>
                <a:r>
                  <a:rPr lang="en-US" b="0" dirty="0">
                    <a:latin typeface="+mn-lt"/>
                  </a:rPr>
                  <a:t> evaluation of the formulas for the Credit Support Amount – plainly, the amount of collateral.</a:t>
                </a:r>
              </a:p>
              <a:p>
                <a:pPr marL="530225" lvl="1" indent="-285750">
                  <a:lnSpc>
                    <a:spcPct val="150000"/>
                  </a:lnSpc>
                  <a:buFont typeface="Wingdings" panose="05000000000000000000" pitchFamily="2" charset="2"/>
                  <a:buChar char="q"/>
                </a:pPr>
                <a:r>
                  <a:rPr lang="en-US" b="0" dirty="0">
                    <a:latin typeface="+mn-lt"/>
                  </a:rPr>
                  <a:t>Typically,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0</m:t>
                        </m:r>
                      </m:sub>
                    </m:sSub>
                  </m:oMath>
                </a14:m>
                <a:r>
                  <a:rPr lang="en-US" b="0" dirty="0">
                    <a:latin typeface="+mn-lt"/>
                  </a:rPr>
                  <a:t> is the close of business on the business day before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1</m:t>
                        </m:r>
                      </m:sub>
                    </m:sSub>
                  </m:oMath>
                </a14:m>
                <a:r>
                  <a:rPr lang="en-US" b="0" dirty="0">
                    <a:latin typeface="+mn-lt"/>
                  </a:rPr>
                  <a:t>.</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570"/>
                </a:stretch>
              </a:blipFill>
            </p:spPr>
            <p:txBody>
              <a:bodyPr/>
              <a:lstStyle/>
              <a:p>
                <a:r>
                  <a:rPr lang="en-US">
                    <a:noFill/>
                  </a:rPr>
                  <a:t> </a:t>
                </a:r>
              </a:p>
            </p:txBody>
          </p:sp>
        </mc:Fallback>
      </mc:AlternateContent>
    </p:spTree>
    <p:extLst>
      <p:ext uri="{BB962C8B-B14F-4D97-AF65-F5344CB8AC3E}">
        <p14:creationId xmlns:p14="http://schemas.microsoft.com/office/powerpoint/2010/main" val="420021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Introduction and Background - 1</a:t>
            </a:r>
          </a:p>
          <a:p>
            <a:pPr>
              <a:lnSpc>
                <a:spcPct val="150000"/>
              </a:lnSpc>
            </a:pPr>
            <a:endParaRPr lang="en-US" b="0" dirty="0"/>
          </a:p>
          <a:p>
            <a:pPr marL="342900" lvl="0" indent="-342900">
              <a:lnSpc>
                <a:spcPct val="150000"/>
              </a:lnSpc>
              <a:buFont typeface="Wingdings" panose="05000000000000000000" pitchFamily="2" charset="2"/>
              <a:buChar char="v"/>
            </a:pPr>
            <a:r>
              <a:rPr lang="en-US" u="sng" dirty="0"/>
              <a:t>Margin Period of Risk Overview</a:t>
            </a:r>
            <a:r>
              <a:rPr lang="en-US" dirty="0"/>
              <a:t>:</a:t>
            </a:r>
            <a:r>
              <a:rPr lang="en-US" b="0" dirty="0">
                <a:latin typeface="+mn-lt"/>
              </a:rPr>
              <a:t> In modeling the exposure of collateralized positions, it is well recognized that credit default cannot be treated as a one-time event.</a:t>
            </a:r>
          </a:p>
          <a:p>
            <a:pPr marL="587375" lvl="1" indent="-342900">
              <a:lnSpc>
                <a:spcPct val="150000"/>
              </a:lnSpc>
            </a:pPr>
            <a:r>
              <a:rPr lang="en-US" b="0" dirty="0">
                <a:latin typeface="+mn-lt"/>
              </a:rPr>
              <a:t>Rather the entire sequence of events following up to the default and beyond need to be considered, from the last successful margin call in advance of the eventual default to the time when the amount of loss becomes known – in the industry parlance, </a:t>
            </a:r>
            <a:r>
              <a:rPr lang="en-US" b="0" i="1" dirty="0">
                <a:latin typeface="+mn-lt"/>
              </a:rPr>
              <a:t>crystallized</a:t>
            </a:r>
            <a:r>
              <a:rPr lang="en-US" b="0" dirty="0">
                <a:latin typeface="+mn-lt"/>
              </a:rPr>
              <a:t>.</a:t>
            </a:r>
          </a:p>
          <a:p>
            <a:pPr marL="587375" lvl="1" indent="-342900">
              <a:lnSpc>
                <a:spcPct val="150000"/>
              </a:lnSpc>
            </a:pPr>
            <a:r>
              <a:rPr lang="en-US" b="0" dirty="0">
                <a:latin typeface="+mn-lt"/>
              </a:rPr>
              <a:t>These events unfold over a period of time called the </a:t>
            </a:r>
            <a:r>
              <a:rPr lang="en-US" b="0" i="1" dirty="0">
                <a:latin typeface="+mn-lt"/>
              </a:rPr>
              <a:t>margin period of risk</a:t>
            </a:r>
            <a:r>
              <a:rPr lang="en-US" b="0" dirty="0">
                <a:latin typeface="+mn-lt"/>
              </a:rPr>
              <a:t> (MPoR).</a:t>
            </a:r>
          </a:p>
          <a:p>
            <a:pPr marL="342900" lvl="0" indent="-342900">
              <a:lnSpc>
                <a:spcPct val="150000"/>
              </a:lnSpc>
              <a:buFont typeface="Wingdings" panose="05000000000000000000" pitchFamily="2" charset="2"/>
              <a:buChar char="v"/>
            </a:pPr>
            <a:r>
              <a:rPr lang="en-US" u="sng" dirty="0"/>
              <a:t>Range of Model Applicability</a:t>
            </a:r>
            <a:r>
              <a:rPr lang="en-US" dirty="0"/>
              <a:t>:</a:t>
            </a:r>
            <a:r>
              <a:rPr lang="en-US" b="0" dirty="0"/>
              <a:t> To properly identify the exposure during the MPoR, a detailed understanding of the contractual obligations is essential.</a:t>
            </a:r>
          </a:p>
          <a:p>
            <a:pPr marL="587375" lvl="1" indent="-342900">
              <a:lnSpc>
                <a:spcPct val="150000"/>
              </a:lnSpc>
              <a:buFont typeface="Wingdings" panose="05000000000000000000" pitchFamily="2" charset="2"/>
              <a:buChar char="§"/>
            </a:pPr>
            <a:r>
              <a:rPr lang="en-US" b="0" dirty="0"/>
              <a:t>In their paper, Andersen, Pykhtin, and Sokol (2017) focus on collateralized exposures under bilateral trading relationships governed by the </a:t>
            </a:r>
            <a:r>
              <a:rPr lang="en-US" b="0" i="1" dirty="0"/>
              <a:t>ISDA Master Agreement</a:t>
            </a:r>
            <a:r>
              <a:rPr lang="en-US" b="0" dirty="0"/>
              <a:t> (IMA) and its </a:t>
            </a:r>
            <a:r>
              <a:rPr lang="en-US" b="0" i="1" dirty="0"/>
              <a:t>Credit Support Annex</a:t>
            </a:r>
            <a:r>
              <a:rPr lang="en-US" b="0" dirty="0"/>
              <a:t>.</a:t>
            </a:r>
          </a:p>
          <a:p>
            <a:pPr marL="587375" lvl="1" indent="-342900">
              <a:lnSpc>
                <a:spcPct val="150000"/>
              </a:lnSpc>
              <a:buFont typeface="Wingdings" panose="05000000000000000000" pitchFamily="2" charset="2"/>
              <a:buChar char="§"/>
            </a:pPr>
            <a:r>
              <a:rPr lang="en-US" b="0" dirty="0"/>
              <a:t>The IMA, by far, is the most common legal contract for bilateral over-the-counter (OTC) derivatives trading, although other agreements are sometimes used (such as national forms of agreements used in some jurisdictions for domestic trading).</a:t>
            </a:r>
          </a:p>
          <a:p>
            <a:pPr marL="587375" lvl="1" indent="-342900">
              <a:lnSpc>
                <a:spcPct val="150000"/>
              </a:lnSpc>
              <a:buFont typeface="Wingdings" panose="05000000000000000000" pitchFamily="2" charset="2"/>
              <a:buChar char="§"/>
            </a:pPr>
            <a:r>
              <a:rPr lang="en-US" b="0" dirty="0"/>
              <a:t>The analysis by Andersen, Pykhtin, and Sokol (2017) is expected to apply to a broad class of contracts, although the model assumptions should be re-examined to confirm that the key legal provisions remain substantially the same as IMA.</a:t>
            </a:r>
          </a:p>
          <a:p>
            <a:pPr marL="342900" indent="-342900">
              <a:lnSpc>
                <a:spcPct val="150000"/>
              </a:lnSpc>
            </a:pPr>
            <a:endParaRPr lang="en-US" b="0" dirty="0">
              <a:latin typeface="+mn-lt"/>
            </a:endParaRPr>
          </a:p>
          <a:p>
            <a:pPr marL="342900" indent="-342900">
              <a:lnSpc>
                <a:spcPct val="150000"/>
              </a:lnSpc>
            </a:pPr>
            <a:endParaRPr lang="en-US" b="0" dirty="0">
              <a:latin typeface="+mn-lt"/>
            </a:endParaRPr>
          </a:p>
        </p:txBody>
      </p:sp>
    </p:spTree>
    <p:extLst>
      <p:ext uri="{BB962C8B-B14F-4D97-AF65-F5344CB8AC3E}">
        <p14:creationId xmlns:p14="http://schemas.microsoft.com/office/powerpoint/2010/main" val="3450393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Events Prior to Default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Honored Collateral Invocation Date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𝑇</m:t>
                        </m:r>
                      </m:e>
                      <m:sub>
                        <m:r>
                          <a:rPr lang="en-US" i="1" u="sng">
                            <a:latin typeface="Cambria Math"/>
                          </a:rPr>
                          <m:t>1</m:t>
                        </m:r>
                      </m:sub>
                    </m:sSub>
                  </m:oMath>
                </a14:m>
                <a:r>
                  <a:rPr lang="en-US" dirty="0"/>
                  <a:t>:</a:t>
                </a:r>
                <a:r>
                  <a:rPr lang="en-US" b="0" dirty="0">
                    <a:latin typeface="+mn-lt"/>
                  </a:rPr>
                  <a:t> For the purposes of this treatment,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1</m:t>
                        </m:r>
                      </m:sub>
                    </m:sSub>
                  </m:oMath>
                </a14:m>
                <a:r>
                  <a:rPr lang="en-US" b="0" dirty="0">
                    <a:latin typeface="+mn-lt"/>
                  </a:rPr>
                  <a:t> is used to refer to the last </a:t>
                </a:r>
                <a:r>
                  <a:rPr lang="en-US" b="0" i="1" dirty="0">
                    <a:latin typeface="+mn-lt"/>
                  </a:rPr>
                  <a:t>undisputed and respected</a:t>
                </a:r>
                <a:r>
                  <a:rPr lang="en-US" b="0" dirty="0">
                    <a:latin typeface="+mn-lt"/>
                  </a:rPr>
                  <a:t> Valuation Date prior to default.</a:t>
                </a:r>
              </a:p>
              <a:p>
                <a:pPr marL="530225" lvl="1" indent="-285750">
                  <a:lnSpc>
                    <a:spcPct val="150000"/>
                  </a:lnSpc>
                  <a:buFont typeface="Wingdings" panose="05000000000000000000" pitchFamily="2" charset="2"/>
                  <a:buChar char="q"/>
                </a:pPr>
                <a:r>
                  <a:rPr lang="en-US" b="0" dirty="0">
                    <a:latin typeface="+mn-lt"/>
                  </a:rPr>
                  <a:t>At time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1</m:t>
                        </m:r>
                      </m:sub>
                    </m:sSub>
                  </m:oMath>
                </a14:m>
                <a:r>
                  <a:rPr lang="en-US" b="0" dirty="0">
                    <a:latin typeface="+mn-lt"/>
                  </a:rPr>
                  <a:t>, besides officially determining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𝑐</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𝑇</m:t>
                            </m:r>
                          </m:e>
                          <m:sub>
                            <m:r>
                              <a:rPr lang="en-US" b="0" i="1">
                                <a:latin typeface="Cambria Math"/>
                              </a:rPr>
                              <m:t>0</m:t>
                            </m:r>
                          </m:sub>
                        </m:sSub>
                      </m:e>
                    </m:d>
                  </m:oMath>
                </a14:m>
                <a:r>
                  <a:rPr lang="en-US" b="0" dirty="0">
                    <a:latin typeface="+mn-lt"/>
                  </a:rPr>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𝐶</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𝑇</m:t>
                            </m:r>
                          </m:e>
                          <m:sub>
                            <m:r>
                              <a:rPr lang="en-US" b="0" i="1">
                                <a:latin typeface="Cambria Math"/>
                              </a:rPr>
                              <m:t>0</m:t>
                            </m:r>
                          </m:sub>
                        </m:sSub>
                      </m:e>
                    </m:d>
                  </m:oMath>
                </a14:m>
                <a:r>
                  <a:rPr lang="en-US" b="0" dirty="0">
                    <a:latin typeface="+mn-lt"/>
                  </a:rPr>
                  <a:t>, the dealer </a:t>
                </a:r>
                <a14:m>
                  <m:oMath xmlns:m="http://schemas.openxmlformats.org/officeDocument/2006/math">
                    <m:r>
                      <a:rPr lang="en-US" b="0" i="1">
                        <a:latin typeface="Cambria Math"/>
                      </a:rPr>
                      <m:t>𝐷</m:t>
                    </m:r>
                  </m:oMath>
                </a14:m>
                <a:r>
                  <a:rPr lang="en-US" b="0" dirty="0">
                    <a:latin typeface="+mn-lt"/>
                  </a:rPr>
                  <a:t> calculates the incremental payment amounts to itself and to </a:t>
                </a:r>
                <a14:m>
                  <m:oMath xmlns:m="http://schemas.openxmlformats.org/officeDocument/2006/math">
                    <m:r>
                      <a:rPr lang="en-US" b="0" i="1">
                        <a:latin typeface="Cambria Math"/>
                      </a:rPr>
                      <m:t>𝐶</m:t>
                    </m:r>
                  </m:oMath>
                </a14:m>
                <a:r>
                  <a:rPr lang="en-US" b="0" dirty="0">
                    <a:latin typeface="+mn-lt"/>
                  </a:rPr>
                  <a:t> as</a:t>
                </a: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sSub>
                            <m:sSubPr>
                              <m:ctrlPr>
                                <a:rPr lang="en-US" b="0" i="1">
                                  <a:latin typeface="Cambria Math" panose="02040503050406030204" pitchFamily="18" charset="0"/>
                                </a:rPr>
                              </m:ctrlPr>
                            </m:sSubPr>
                            <m:e>
                              <m:r>
                                <a:rPr lang="en-US" b="0" i="1">
                                  <a:latin typeface="Cambria Math"/>
                                </a:rPr>
                                <m:t>𝑚</m:t>
                              </m:r>
                            </m:e>
                            <m:sub>
                              <m:r>
                                <a:rPr lang="en-US" b="0" i="1">
                                  <a:latin typeface="Cambria Math"/>
                                </a:rPr>
                                <m:t>𝐷</m:t>
                              </m:r>
                            </m:sub>
                          </m:sSub>
                          <m:r>
                            <a:rPr lang="en-US" b="0" i="1">
                              <a:latin typeface="Cambria Math"/>
                            </a:rPr>
                            <m:t>=</m:t>
                          </m:r>
                          <m:r>
                            <a:rPr lang="en-US" b="0" i="1">
                              <a:latin typeface="Cambria Math"/>
                            </a:rPr>
                            <m:t>𝐴</m:t>
                          </m:r>
                        </m:e>
                        <m:sub>
                          <m:r>
                            <a:rPr lang="en-US" b="0" i="1">
                              <a:latin typeface="Cambria Math"/>
                            </a:rPr>
                            <m:t>𝐷</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𝑇</m:t>
                              </m:r>
                            </m:e>
                            <m:sub>
                              <m:r>
                                <a:rPr lang="en-US" b="0" i="1">
                                  <a:latin typeface="Cambria Math"/>
                                </a:rPr>
                                <m:t>0</m:t>
                              </m:r>
                            </m:sub>
                          </m:sSub>
                        </m:e>
                      </m:d>
                      <m:r>
                        <a:rPr lang="en-US" b="0" i="1">
                          <a:latin typeface="Cambria Math"/>
                        </a:rPr>
                        <m:t>−</m:t>
                      </m:r>
                      <m:sSub>
                        <m:sSubPr>
                          <m:ctrlPr>
                            <a:rPr lang="en-US" b="0" i="1">
                              <a:latin typeface="Cambria Math" panose="02040503050406030204" pitchFamily="18" charset="0"/>
                            </a:rPr>
                          </m:ctrlPr>
                        </m:sSubPr>
                        <m:e>
                          <m:r>
                            <a:rPr lang="en-US" b="0" i="1">
                              <a:latin typeface="Cambria Math"/>
                            </a:rPr>
                            <m:t>𝑀</m:t>
                          </m:r>
                        </m:e>
                        <m:sub>
                          <m:r>
                            <a:rPr lang="en-US" b="0" i="1">
                              <a:latin typeface="Cambria Math"/>
                            </a:rPr>
                            <m:t>𝐷</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𝑇</m:t>
                              </m:r>
                            </m:e>
                            <m:sub>
                              <m:r>
                                <a:rPr lang="en-US" b="0" i="1">
                                  <a:latin typeface="Cambria Math"/>
                                </a:rPr>
                                <m:t>0</m:t>
                              </m:r>
                            </m:sub>
                          </m:sSub>
                        </m:e>
                      </m:d>
                    </m:oMath>
                  </m:oMathPara>
                </a14:m>
                <a:endParaRPr lang="en-US" b="0" dirty="0">
                  <a:latin typeface="+mn-lt"/>
                </a:endParaRPr>
              </a:p>
              <a:p>
                <a:pPr>
                  <a:lnSpc>
                    <a:spcPct val="150000"/>
                  </a:lnSpc>
                </a:pPr>
                <a:r>
                  <a:rPr lang="en-US" b="0" dirty="0">
                    <a:latin typeface="+mn-lt"/>
                  </a:rPr>
                  <a:t> </a:t>
                </a:r>
              </a:p>
              <a:p>
                <a:pPr marL="592138" lvl="4" indent="0">
                  <a:lnSpc>
                    <a:spcPct val="150000"/>
                  </a:lnSpc>
                  <a:buNone/>
                </a:pPr>
                <a:r>
                  <a:rPr lang="en-US" b="0" dirty="0">
                    <a:latin typeface="+mn-lt"/>
                  </a:rPr>
                  <a:t>and</a:t>
                </a: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sSub>
                            <m:sSubPr>
                              <m:ctrlPr>
                                <a:rPr lang="en-US" b="0" i="1">
                                  <a:latin typeface="Cambria Math" panose="02040503050406030204" pitchFamily="18" charset="0"/>
                                </a:rPr>
                              </m:ctrlPr>
                            </m:sSubPr>
                            <m:e>
                              <m:r>
                                <a:rPr lang="en-US" b="0" i="1">
                                  <a:latin typeface="Cambria Math"/>
                                </a:rPr>
                                <m:t>𝑚</m:t>
                              </m:r>
                            </m:e>
                            <m:sub>
                              <m:r>
                                <a:rPr lang="en-US" b="0" i="1">
                                  <a:latin typeface="Cambria Math"/>
                                </a:rPr>
                                <m:t>𝐶</m:t>
                              </m:r>
                            </m:sub>
                          </m:sSub>
                          <m:r>
                            <a:rPr lang="en-US" b="0" i="1">
                              <a:latin typeface="Cambria Math"/>
                            </a:rPr>
                            <m:t>=</m:t>
                          </m:r>
                          <m:r>
                            <a:rPr lang="en-US" b="0" i="1">
                              <a:latin typeface="Cambria Math"/>
                            </a:rPr>
                            <m:t>𝐴</m:t>
                          </m:r>
                        </m:e>
                        <m:sub>
                          <m:r>
                            <a:rPr lang="en-US" b="0" i="1">
                              <a:latin typeface="Cambria Math"/>
                            </a:rPr>
                            <m:t>𝐶</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𝑇</m:t>
                              </m:r>
                            </m:e>
                            <m:sub>
                              <m:r>
                                <a:rPr lang="en-US" b="0" i="1">
                                  <a:latin typeface="Cambria Math"/>
                                </a:rPr>
                                <m:t>0</m:t>
                              </m:r>
                            </m:sub>
                          </m:sSub>
                        </m:e>
                      </m:d>
                      <m:r>
                        <a:rPr lang="en-US" b="0" i="1">
                          <a:latin typeface="Cambria Math"/>
                        </a:rPr>
                        <m:t>−</m:t>
                      </m:r>
                      <m:sSub>
                        <m:sSubPr>
                          <m:ctrlPr>
                            <a:rPr lang="en-US" b="0" i="1">
                              <a:latin typeface="Cambria Math" panose="02040503050406030204" pitchFamily="18" charset="0"/>
                            </a:rPr>
                          </m:ctrlPr>
                        </m:sSubPr>
                        <m:e>
                          <m:r>
                            <a:rPr lang="en-US" b="0" i="1">
                              <a:latin typeface="Cambria Math"/>
                            </a:rPr>
                            <m:t>𝑀</m:t>
                          </m:r>
                        </m:e>
                        <m:sub>
                          <m:r>
                            <a:rPr lang="en-US" b="0" i="1">
                              <a:latin typeface="Cambria Math"/>
                            </a:rPr>
                            <m:t>𝐶</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𝑇</m:t>
                              </m:r>
                            </m:e>
                            <m:sub>
                              <m:r>
                                <a:rPr lang="en-US" b="0" i="1">
                                  <a:latin typeface="Cambria Math"/>
                                </a:rPr>
                                <m:t>0</m:t>
                              </m:r>
                            </m:sub>
                          </m:sSub>
                        </m:e>
                      </m:d>
                    </m:oMath>
                  </m:oMathPara>
                </a14:m>
                <a:endParaRPr lang="en-US" b="0" dirty="0">
                  <a:latin typeface="+mn-lt"/>
                </a:endParaRPr>
              </a:p>
              <a:p>
                <a:pPr>
                  <a:lnSpc>
                    <a:spcPct val="150000"/>
                  </a:lnSpc>
                </a:pPr>
                <a:r>
                  <a:rPr lang="en-US" b="0" dirty="0">
                    <a:latin typeface="+mn-lt"/>
                  </a:rPr>
                  <a:t> </a:t>
                </a:r>
              </a:p>
              <a:p>
                <a:pPr marL="549275" lvl="4" indent="0">
                  <a:lnSpc>
                    <a:spcPct val="150000"/>
                  </a:lnSpc>
                  <a:buNone/>
                </a:pPr>
                <a:r>
                  <a:rPr lang="en-US" b="0" dirty="0">
                    <a:latin typeface="+mn-lt"/>
                  </a:rPr>
                  <a:t>respectively.</a:t>
                </a:r>
              </a:p>
              <a:p>
                <a:pPr lvl="3">
                  <a:lnSpc>
                    <a:spcPct val="150000"/>
                  </a:lnSpc>
                  <a:buFont typeface="Wingdings" panose="05000000000000000000" pitchFamily="2" charset="2"/>
                  <a:buChar char="q"/>
                </a:pPr>
                <a:r>
                  <a:rPr lang="en-US" b="0" dirty="0">
                    <a:latin typeface="+mn-lt"/>
                  </a:rPr>
                  <a:t>Taking into account any minimum transfer amounts, the transfer amounts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𝑚</m:t>
                        </m:r>
                      </m:e>
                      <m:sub>
                        <m:r>
                          <a:rPr lang="en-US" b="0" i="1">
                            <a:latin typeface="Cambria Math"/>
                          </a:rPr>
                          <m:t>𝐷</m:t>
                        </m:r>
                      </m:sub>
                    </m:sSub>
                  </m:oMath>
                </a14:m>
                <a:r>
                  <a:rPr lang="en-US" b="0" dirty="0">
                    <a:latin typeface="+mn-lt"/>
                  </a:rPr>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𝑚</m:t>
                        </m:r>
                      </m:e>
                      <m:sub>
                        <m:r>
                          <a:rPr lang="en-US" b="0" i="1">
                            <a:latin typeface="Cambria Math"/>
                          </a:rPr>
                          <m:t>𝐶</m:t>
                        </m:r>
                      </m:sub>
                    </m:sSub>
                  </m:oMath>
                </a14:m>
                <a:r>
                  <a:rPr lang="en-US" b="0" dirty="0">
                    <a:latin typeface="+mn-lt"/>
                  </a:rPr>
                  <a:t> should normally be communicated by </a:t>
                </a:r>
                <a14:m>
                  <m:oMath xmlns:m="http://schemas.openxmlformats.org/officeDocument/2006/math">
                    <m:r>
                      <a:rPr lang="en-US" b="0" i="1">
                        <a:latin typeface="Cambria Math"/>
                      </a:rPr>
                      <m:t>𝐷</m:t>
                    </m:r>
                  </m:oMath>
                </a14:m>
                <a:r>
                  <a:rPr lang="en-US" b="0" dirty="0">
                    <a:latin typeface="+mn-lt"/>
                  </a:rPr>
                  <a:t> to </a:t>
                </a:r>
                <a14:m>
                  <m:oMath xmlns:m="http://schemas.openxmlformats.org/officeDocument/2006/math">
                    <m:r>
                      <a:rPr lang="en-US" b="0" i="1">
                        <a:latin typeface="Cambria Math"/>
                      </a:rPr>
                      <m:t>𝐶</m:t>
                    </m:r>
                  </m:oMath>
                </a14:m>
                <a:r>
                  <a:rPr lang="en-US" b="0" dirty="0">
                    <a:latin typeface="+mn-lt"/>
                  </a:rPr>
                  <a:t> prior to a Notification Time (e.g., </a:t>
                </a:r>
                <a14:m>
                  <m:oMath xmlns:m="http://schemas.openxmlformats.org/officeDocument/2006/math">
                    <m:r>
                      <a:rPr lang="en-US" b="0" i="1">
                        <a:latin typeface="Cambria Math"/>
                      </a:rPr>
                      <m:t>1 </m:t>
                    </m:r>
                    <m:r>
                      <a:rPr lang="en-US" b="0" i="1">
                        <a:latin typeface="Cambria Math"/>
                      </a:rPr>
                      <m:t>𝑃𝑀</m:t>
                    </m:r>
                  </m:oMath>
                </a14:m>
                <a:r>
                  <a:rPr lang="en-US" b="0" dirty="0">
                    <a:latin typeface="+mn-lt"/>
                  </a:rPr>
                  <a:t> local time).</a:t>
                </a:r>
              </a:p>
              <a:p>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1939065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Events Prior to Default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Collateral Transfer Initiation Date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𝑇</m:t>
                        </m:r>
                      </m:e>
                      <m:sub>
                        <m:r>
                          <a:rPr lang="en-US" i="1" u="sng">
                            <a:latin typeface="Cambria Math"/>
                          </a:rPr>
                          <m:t>2</m:t>
                        </m:r>
                      </m:sub>
                    </m:sSub>
                  </m:oMath>
                </a14:m>
                <a:r>
                  <a:rPr lang="en-US" dirty="0"/>
                  <a:t>:</a:t>
                </a:r>
                <a:r>
                  <a:rPr lang="en-US" b="0" dirty="0"/>
                  <a:t> After receiving the notice of the calculated collateral amount, </a:t>
                </a:r>
                <a14:m>
                  <m:oMath xmlns:m="http://schemas.openxmlformats.org/officeDocument/2006/math">
                    <m:r>
                      <a:rPr lang="en-US" b="0" i="1">
                        <a:latin typeface="Cambria Math"/>
                      </a:rPr>
                      <m:t>𝐶</m:t>
                    </m:r>
                  </m:oMath>
                </a14:m>
                <a:r>
                  <a:rPr lang="en-US" b="0" dirty="0"/>
                  <a:t> must initiate the transfers of the sufficient amount of eligible collateral on the payment date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2</m:t>
                        </m:r>
                      </m:sub>
                    </m:sSub>
                  </m:oMath>
                </a14:m>
                <a:r>
                  <a:rPr lang="en-US" b="0" dirty="0"/>
                  <a:t>.</a:t>
                </a:r>
              </a:p>
              <a:p>
                <a:pPr marL="530225" lvl="1" indent="-285750">
                  <a:lnSpc>
                    <a:spcPct val="150000"/>
                  </a:lnSpc>
                  <a:buFont typeface="Wingdings" panose="05000000000000000000" pitchFamily="2" charset="2"/>
                  <a:buChar char="q"/>
                </a:pPr>
                <a:r>
                  <a:rPr lang="en-US" b="0" dirty="0"/>
                  <a:t>Assuming that </a:t>
                </a:r>
                <a14:m>
                  <m:oMath xmlns:m="http://schemas.openxmlformats.org/officeDocument/2006/math">
                    <m:r>
                      <a:rPr lang="en-US" b="0" i="1">
                        <a:latin typeface="Cambria Math"/>
                      </a:rPr>
                      <m:t>𝐷</m:t>
                    </m:r>
                  </m:oMath>
                </a14:m>
                <a:r>
                  <a:rPr lang="en-US" b="0" dirty="0"/>
                  <a:t> managed to have the collateral amount notification sent to </a:t>
                </a:r>
                <a14:m>
                  <m:oMath xmlns:m="http://schemas.openxmlformats.org/officeDocument/2006/math">
                    <m:r>
                      <a:rPr lang="en-US" b="0" i="1">
                        <a:latin typeface="Cambria Math"/>
                      </a:rPr>
                      <m:t>𝐶</m:t>
                    </m:r>
                  </m:oMath>
                </a14:m>
                <a:r>
                  <a:rPr lang="en-US" b="0" dirty="0"/>
                  <a:t> prior to the Notification Time,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2</m:t>
                        </m:r>
                      </m:sub>
                    </m:sSub>
                  </m:oMath>
                </a14:m>
                <a:r>
                  <a:rPr lang="en-US" b="0" dirty="0"/>
                  <a:t> defaults to </a:t>
                </a:r>
                <a14:m>
                  <m:oMath xmlns:m="http://schemas.openxmlformats.org/officeDocument/2006/math">
                    <m:r>
                      <a:rPr lang="en-US" b="0" i="1">
                        <a:latin typeface="Cambria Math"/>
                      </a:rPr>
                      <m:t>1 </m:t>
                    </m:r>
                    <m:r>
                      <a:rPr lang="en-US" b="0" i="1">
                        <a:latin typeface="Cambria Math"/>
                      </a:rPr>
                      <m:t>𝐵𝐷</m:t>
                    </m:r>
                  </m:oMath>
                </a14:m>
                <a:r>
                  <a:rPr lang="en-US" b="0" dirty="0"/>
                  <a:t> after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1</m:t>
                        </m:r>
                      </m:sub>
                    </m:sSub>
                  </m:oMath>
                </a14:m>
                <a:r>
                  <a:rPr lang="en-US" b="0" dirty="0"/>
                  <a:t>.</a:t>
                </a:r>
              </a:p>
              <a:p>
                <a:pPr marL="530225" lvl="1" indent="-285750">
                  <a:lnSpc>
                    <a:spcPct val="150000"/>
                  </a:lnSpc>
                  <a:buFont typeface="Wingdings" panose="05000000000000000000" pitchFamily="2" charset="2"/>
                  <a:buChar char="q"/>
                </a:pPr>
                <a:r>
                  <a:rPr lang="en-US" b="0" dirty="0"/>
                  <a:t>If </a:t>
                </a:r>
                <a14:m>
                  <m:oMath xmlns:m="http://schemas.openxmlformats.org/officeDocument/2006/math">
                    <m:r>
                      <a:rPr lang="en-US" b="0" i="1">
                        <a:latin typeface="Cambria Math"/>
                      </a:rPr>
                      <m:t>𝐷</m:t>
                    </m:r>
                  </m:oMath>
                </a14:m>
                <a:r>
                  <a:rPr lang="en-US" b="0" dirty="0"/>
                  <a:t> is late in its notification,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2</m:t>
                        </m:r>
                      </m:sub>
                    </m:sSub>
                  </m:oMath>
                </a14:m>
                <a:r>
                  <a:rPr lang="en-US" b="0" dirty="0"/>
                  <a:t> would be </a:t>
                </a:r>
                <a14:m>
                  <m:oMath xmlns:m="http://schemas.openxmlformats.org/officeDocument/2006/math">
                    <m:r>
                      <a:rPr lang="en-US" b="0" i="1">
                        <a:latin typeface="Cambria Math"/>
                      </a:rPr>
                      <m:t>2 </m:t>
                    </m:r>
                    <m:r>
                      <a:rPr lang="en-US" b="0" i="1">
                        <a:latin typeface="Cambria Math"/>
                      </a:rPr>
                      <m:t>𝐵𝐷</m:t>
                    </m:r>
                  </m:oMath>
                </a14:m>
                <a:r>
                  <a:rPr lang="en-US" b="0" dirty="0"/>
                  <a:t> after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1</m:t>
                        </m:r>
                      </m:sub>
                    </m:sSub>
                  </m:oMath>
                </a14:m>
                <a:r>
                  <a:rPr lang="en-US" b="0" dirty="0"/>
                  <a:t>.</a:t>
                </a:r>
              </a:p>
              <a:p>
                <a:pPr marL="530225" lvl="1" indent="-285750">
                  <a:lnSpc>
                    <a:spcPct val="150000"/>
                  </a:lnSpc>
                  <a:buFont typeface="Wingdings" panose="05000000000000000000" pitchFamily="2" charset="2"/>
                  <a:buChar char="q"/>
                </a:pPr>
                <a:r>
                  <a:rPr lang="en-US" b="0" dirty="0"/>
                  <a:t>It is assumed here that the required amounts – recalling that they were calculated at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1</m:t>
                        </m:r>
                      </m:sub>
                    </m:sSub>
                  </m:oMath>
                </a14:m>
                <a:r>
                  <a:rPr lang="en-US" b="0" dirty="0"/>
                  <a:t> using market data at time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0</m:t>
                        </m:r>
                      </m:sub>
                    </m:sSub>
                  </m:oMath>
                </a14:m>
                <a:r>
                  <a:rPr lang="en-US" b="0" dirty="0"/>
                  <a:t> – are all settled without incident at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2</m:t>
                        </m:r>
                      </m:sub>
                    </m:sSub>
                  </m:oMath>
                </a14:m>
                <a:r>
                  <a:rPr lang="en-US" b="0" dirty="0"/>
                  <a:t>.</a:t>
                </a:r>
              </a:p>
              <a:p>
                <a:pPr marL="530225" lvl="1" indent="-285750">
                  <a:lnSpc>
                    <a:spcPct val="150000"/>
                  </a:lnSpc>
                  <a:buFont typeface="Wingdings" panose="05000000000000000000" pitchFamily="2" charset="2"/>
                  <a:buChar char="q"/>
                </a:pPr>
                <a:r>
                  <a:rPr lang="en-US" b="0" dirty="0"/>
                  <a:t>However,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2</m:t>
                        </m:r>
                      </m:sub>
                    </m:sSub>
                  </m:oMath>
                </a14:m>
                <a:r>
                  <a:rPr lang="en-US" b="0" dirty="0"/>
                  <a:t> will be the </a:t>
                </a:r>
                <a:r>
                  <a:rPr lang="en-US" b="0" i="1" dirty="0"/>
                  <a:t>last</a:t>
                </a:r>
                <a:r>
                  <a:rPr lang="en-US" b="0" dirty="0"/>
                  <a:t> time that margin flows settle normally before the default takes place.</a:t>
                </a:r>
              </a:p>
              <a:p>
                <a:pPr lvl="0">
                  <a:lnSpc>
                    <a:spcPct val="150000"/>
                  </a:lnSpc>
                </a:pPr>
                <a:endParaRPr lang="en-US" b="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868"/>
                </a:stretch>
              </a:blipFill>
            </p:spPr>
            <p:txBody>
              <a:bodyPr/>
              <a:lstStyle/>
              <a:p>
                <a:r>
                  <a:rPr lang="en-US">
                    <a:noFill/>
                  </a:rPr>
                  <a:t> </a:t>
                </a:r>
              </a:p>
            </p:txBody>
          </p:sp>
        </mc:Fallback>
      </mc:AlternateContent>
    </p:spTree>
    <p:extLst>
      <p:ext uri="{BB962C8B-B14F-4D97-AF65-F5344CB8AC3E}">
        <p14:creationId xmlns:p14="http://schemas.microsoft.com/office/powerpoint/2010/main" val="2224230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Events Prior to Default - 4</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Non honored Collateral Calculation Date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𝑇</m:t>
                        </m:r>
                      </m:e>
                      <m:sub>
                        <m:r>
                          <a:rPr lang="en-US" i="1" u="sng">
                            <a:latin typeface="Cambria Math"/>
                          </a:rPr>
                          <m:t>3</m:t>
                        </m:r>
                      </m:sub>
                    </m:sSub>
                  </m:oMath>
                </a14:m>
                <a:r>
                  <a:rPr lang="en-US" dirty="0"/>
                  <a:t>: </a:t>
                </a:r>
                <a:r>
                  <a:rPr lang="en-US" b="0" dirty="0"/>
                  <a:t>Let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3</m:t>
                        </m:r>
                      </m:sub>
                    </m:sSub>
                  </m:oMath>
                </a14:m>
                <a:r>
                  <a:rPr lang="en-US" b="0" dirty="0"/>
                  <a:t> denote the next scheduled valuation date after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1</m:t>
                        </m:r>
                      </m:sub>
                    </m:sSub>
                  </m:oMath>
                </a14:m>
                <a:r>
                  <a:rPr lang="en-US" b="0" dirty="0"/>
                  <a:t>.</a:t>
                </a:r>
              </a:p>
              <a:p>
                <a:pPr marL="530225" lvl="1" indent="-285750">
                  <a:lnSpc>
                    <a:spcPct val="150000"/>
                  </a:lnSpc>
                  <a:buFont typeface="Wingdings" panose="05000000000000000000" pitchFamily="2" charset="2"/>
                  <a:buChar char="q"/>
                </a:pPr>
                <a:r>
                  <a:rPr lang="en-US" b="0" dirty="0"/>
                  <a:t>If </a:t>
                </a:r>
                <a14:m>
                  <m:oMath xmlns:m="http://schemas.openxmlformats.org/officeDocument/2006/math">
                    <m:r>
                      <a:rPr lang="en-US" b="0" i="1">
                        <a:latin typeface="Cambria Math"/>
                      </a:rPr>
                      <m:t>𝛼</m:t>
                    </m:r>
                  </m:oMath>
                </a14:m>
                <a:r>
                  <a:rPr lang="en-US" b="0" dirty="0"/>
                  <a:t> is the average scheduled time between collateral calculations, one approximately has – ignoring business calendar effects –</a:t>
                </a:r>
              </a:p>
              <a:p>
                <a:pPr>
                  <a:lnSpc>
                    <a:spcPct val="150000"/>
                  </a:lnSpc>
                </a:pPr>
                <a:endParaRPr lang="en-US" b="0" dirty="0"/>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3</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𝑇</m:t>
                          </m:r>
                        </m:e>
                        <m:sub>
                          <m:r>
                            <a:rPr lang="en-US" b="0" i="1">
                              <a:latin typeface="Cambria Math"/>
                            </a:rPr>
                            <m:t>1</m:t>
                          </m:r>
                        </m:sub>
                      </m:sSub>
                      <m:r>
                        <a:rPr lang="en-US" b="0" i="1">
                          <a:latin typeface="Cambria Math"/>
                        </a:rPr>
                        <m:t>+</m:t>
                      </m:r>
                      <m:r>
                        <a:rPr lang="en-US" b="0" i="1">
                          <a:latin typeface="Cambria Math"/>
                        </a:rPr>
                        <m:t>𝛼</m:t>
                      </m:r>
                    </m:oMath>
                  </m:oMathPara>
                </a14:m>
                <a:endParaRPr lang="en-US" b="0" dirty="0"/>
              </a:p>
              <a:p>
                <a:pPr>
                  <a:lnSpc>
                    <a:spcPct val="150000"/>
                  </a:lnSpc>
                </a:pPr>
                <a:endParaRPr lang="en-US" b="0" dirty="0"/>
              </a:p>
              <a:p>
                <a:pPr lvl="2">
                  <a:lnSpc>
                    <a:spcPct val="150000"/>
                  </a:lnSpc>
                  <a:buFont typeface="Wingdings" panose="05000000000000000000" pitchFamily="2" charset="2"/>
                  <a:buChar char="q"/>
                </a:pPr>
                <a:r>
                  <a:rPr lang="en-US" b="0" dirty="0"/>
                  <a:t>At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3</m:t>
                        </m:r>
                      </m:sub>
                    </m:sSub>
                  </m:oMath>
                </a14:m>
                <a:r>
                  <a:rPr lang="en-US" b="0" dirty="0"/>
                  <a:t> – hopefully before the Notification Time - </a:t>
                </a:r>
                <a14:m>
                  <m:oMath xmlns:m="http://schemas.openxmlformats.org/officeDocument/2006/math">
                    <m:r>
                      <a:rPr lang="en-US" b="0" i="1">
                        <a:latin typeface="Cambria Math"/>
                      </a:rPr>
                      <m:t>𝐷</m:t>
                    </m:r>
                  </m:oMath>
                </a14:m>
                <a:r>
                  <a:rPr lang="en-US" b="0" dirty="0"/>
                  <a:t> will be able to send payment notice to </a:t>
                </a:r>
                <a14:m>
                  <m:oMath xmlns:m="http://schemas.openxmlformats.org/officeDocument/2006/math">
                    <m:r>
                      <a:rPr lang="en-US" b="0" i="1">
                        <a:latin typeface="Cambria Math"/>
                      </a:rPr>
                      <m:t>𝐶</m:t>
                    </m:r>
                  </m:oMath>
                </a14:m>
                <a:r>
                  <a:rPr lang="en-US" b="0" dirty="0"/>
                  <a:t>, but </a:t>
                </a:r>
                <a14:m>
                  <m:oMath xmlns:m="http://schemas.openxmlformats.org/officeDocument/2006/math">
                    <m:r>
                      <a:rPr lang="en-US" b="0" i="1">
                        <a:latin typeface="Cambria Math"/>
                      </a:rPr>
                      <m:t>𝐶</m:t>
                    </m:r>
                  </m:oMath>
                </a14:m>
                <a:r>
                  <a:rPr lang="en-US" b="0" dirty="0"/>
                  <a:t> has fallen into financial distress and will not be able – or willing – to pay further margin flows.</a:t>
                </a:r>
              </a:p>
              <a:p>
                <a:pPr lvl="2">
                  <a:lnSpc>
                    <a:spcPct val="150000"/>
                  </a:lnSpc>
                  <a:buFont typeface="Wingdings" panose="05000000000000000000" pitchFamily="2" charset="2"/>
                  <a:buChar char="q"/>
                </a:pPr>
                <a:r>
                  <a:rPr lang="en-US" b="0" dirty="0"/>
                  <a:t>Should </a:t>
                </a:r>
                <a14:m>
                  <m:oMath xmlns:m="http://schemas.openxmlformats.org/officeDocument/2006/math">
                    <m:r>
                      <a:rPr lang="en-US" b="0" i="1">
                        <a:latin typeface="Cambria Math"/>
                      </a:rPr>
                      <m:t>𝐶</m:t>
                    </m:r>
                  </m:oMath>
                </a14:m>
                <a:r>
                  <a:rPr lang="en-US" b="0" dirty="0"/>
                  <a:t> simply fail to pay collateral at the next payment date, a </a:t>
                </a:r>
                <a:r>
                  <a:rPr lang="en-US" b="0" i="1" dirty="0"/>
                  <a:t>Credit Support Default</a:t>
                </a:r>
                <a:r>
                  <a:rPr lang="en-US" b="0" dirty="0"/>
                  <a:t> could be triggered shortly thereafter (non-payment of collateral is associated with a </a:t>
                </a:r>
                <a14:m>
                  <m:oMath xmlns:m="http://schemas.openxmlformats.org/officeDocument/2006/math">
                    <m:r>
                      <a:rPr lang="en-US" b="0" i="1">
                        <a:latin typeface="Cambria Math"/>
                      </a:rPr>
                      <m:t>2 </m:t>
                    </m:r>
                    <m:r>
                      <a:rPr lang="en-US" b="0" i="1">
                        <a:latin typeface="Cambria Math"/>
                      </a:rPr>
                      <m:t>𝐵𝐷</m:t>
                    </m:r>
                  </m:oMath>
                </a14:m>
                <a:r>
                  <a:rPr lang="en-US" b="0" dirty="0"/>
                  <a:t> grace period).</a:t>
                </a:r>
              </a:p>
              <a:p>
                <a:pPr lvl="2">
                  <a:lnSpc>
                    <a:spcPct val="150000"/>
                  </a:lnSpc>
                  <a:buFont typeface="Wingdings" panose="05000000000000000000" pitchFamily="2" charset="2"/>
                  <a:buChar char="q"/>
                </a:pPr>
                <a:r>
                  <a:rPr lang="en-US" b="0" dirty="0"/>
                  <a:t>To prevent this from happening, it is, as discussed earlier, likely that </a:t>
                </a:r>
                <a14:m>
                  <m:oMath xmlns:m="http://schemas.openxmlformats.org/officeDocument/2006/math">
                    <m:r>
                      <a:rPr lang="en-US" b="0" i="1">
                        <a:latin typeface="Cambria Math"/>
                      </a:rPr>
                      <m:t>𝐶</m:t>
                    </m:r>
                  </m:oMath>
                </a14:m>
                <a:r>
                  <a:rPr lang="en-US" b="0" dirty="0"/>
                  <a:t> would attempt to stall by disputing the result of the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3</m:t>
                        </m:r>
                      </m:sub>
                    </m:sSub>
                  </m:oMath>
                </a14:m>
                <a:r>
                  <a:rPr lang="en-US" b="0" dirty="0"/>
                  <a:t> collateral calculation by </a:t>
                </a:r>
                <a14:m>
                  <m:oMath xmlns:m="http://schemas.openxmlformats.org/officeDocument/2006/math">
                    <m:r>
                      <a:rPr lang="en-US" b="0" i="1">
                        <a:latin typeface="Cambria Math"/>
                      </a:rPr>
                      <m:t>𝐷</m:t>
                    </m:r>
                  </m:oMath>
                </a14:m>
                <a:r>
                  <a:rPr lang="en-US" b="0" dirty="0"/>
                  <a:t>.</a:t>
                </a:r>
              </a:p>
              <a:p>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972"/>
                </a:stretch>
              </a:blipFill>
            </p:spPr>
            <p:txBody>
              <a:bodyPr/>
              <a:lstStyle/>
              <a:p>
                <a:r>
                  <a:rPr lang="en-US">
                    <a:noFill/>
                  </a:rPr>
                  <a:t> </a:t>
                </a:r>
              </a:p>
            </p:txBody>
          </p:sp>
        </mc:Fallback>
      </mc:AlternateContent>
    </p:spTree>
    <p:extLst>
      <p:ext uri="{BB962C8B-B14F-4D97-AF65-F5344CB8AC3E}">
        <p14:creationId xmlns:p14="http://schemas.microsoft.com/office/powerpoint/2010/main" val="4273566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Events Prior to Default - 5</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Potential Event of Default </a:t>
                </a:r>
                <a14:m>
                  <m:oMath xmlns:m="http://schemas.openxmlformats.org/officeDocument/2006/math">
                    <m:r>
                      <a:rPr lang="en-US" i="1" u="sng">
                        <a:latin typeface="Cambria Math"/>
                      </a:rPr>
                      <m:t>𝜏</m:t>
                    </m:r>
                  </m:oMath>
                </a14:m>
                <a:r>
                  <a:rPr lang="en-US" dirty="0"/>
                  <a:t>:</a:t>
                </a:r>
                <a:r>
                  <a:rPr lang="en-US" b="0" dirty="0">
                    <a:latin typeface="+mn-lt"/>
                  </a:rPr>
                  <a:t> Exactly how long the margin dispute is allowed to proceed is a largely a behavioral question that requires some knowledge of </a:t>
                </a:r>
                <a14:m>
                  <m:oMath xmlns:m="http://schemas.openxmlformats.org/officeDocument/2006/math">
                    <m:r>
                      <a:rPr lang="en-US" b="0" i="1">
                        <a:latin typeface="Cambria Math"/>
                      </a:rPr>
                      <m:t>𝐷</m:t>
                    </m:r>
                  </m:oMath>
                </a14:m>
                <a:r>
                  <a:rPr lang="en-US" b="0" dirty="0">
                    <a:latin typeface="+mn-lt"/>
                  </a:rPr>
                  <a:t>’s credit policies and its willingness to risk legal disputes with </a:t>
                </a:r>
                <a14:m>
                  <m:oMath xmlns:m="http://schemas.openxmlformats.org/officeDocument/2006/math">
                    <m:r>
                      <a:rPr lang="en-US" b="0" i="1">
                        <a:latin typeface="Cambria Math"/>
                      </a:rPr>
                      <m:t>𝐶</m:t>
                    </m:r>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Additionally one needs to consider to what extend </a:t>
                </a:r>
                <a14:m>
                  <m:oMath xmlns:m="http://schemas.openxmlformats.org/officeDocument/2006/math">
                    <m:r>
                      <a:rPr lang="en-US" b="0" i="1">
                        <a:latin typeface="Cambria Math"/>
                      </a:rPr>
                      <m:t>𝐶</m:t>
                    </m:r>
                  </m:oMath>
                </a14:m>
                <a:r>
                  <a:rPr lang="en-US" b="0" dirty="0">
                    <a:latin typeface="+mn-lt"/>
                  </a:rPr>
                  <a:t> is able to conceal its position of financial stress by using dispute tactics, or, say, blaming operational issues on its inability to pay collateral.</a:t>
                </a:r>
              </a:p>
              <a:p>
                <a:pPr marL="530225" lvl="1" indent="-285750">
                  <a:lnSpc>
                    <a:spcPct val="150000"/>
                  </a:lnSpc>
                  <a:buFont typeface="Wingdings" panose="05000000000000000000" pitchFamily="2" charset="2"/>
                  <a:buChar char="q"/>
                </a:pPr>
                <a:r>
                  <a:rPr lang="en-US" b="0" dirty="0">
                    <a:latin typeface="+mn-lt"/>
                  </a:rPr>
                  <a:t>Ultimately, however, </a:t>
                </a:r>
                <a14:m>
                  <m:oMath xmlns:m="http://schemas.openxmlformats.org/officeDocument/2006/math">
                    <m:r>
                      <a:rPr lang="en-US" b="0" i="1">
                        <a:latin typeface="Cambria Math"/>
                      </a:rPr>
                      <m:t>𝐷</m:t>
                    </m:r>
                  </m:oMath>
                </a14:m>
                <a:r>
                  <a:rPr lang="en-US" b="0" dirty="0">
                    <a:latin typeface="+mn-lt"/>
                  </a:rPr>
                  <a:t> will conclude that </a:t>
                </a:r>
                <a14:m>
                  <m:oMath xmlns:m="http://schemas.openxmlformats.org/officeDocument/2006/math">
                    <m:r>
                      <a:rPr lang="en-US" b="0" i="1">
                        <a:latin typeface="Cambria Math"/>
                      </a:rPr>
                      <m:t>𝐶</m:t>
                    </m:r>
                  </m:oMath>
                </a14:m>
                <a:r>
                  <a:rPr lang="en-US" b="0" dirty="0">
                    <a:latin typeface="+mn-lt"/>
                  </a:rPr>
                  <a:t> is in default of its margin flows (a Credit Support Default), or </a:t>
                </a:r>
                <a14:m>
                  <m:oMath xmlns:m="http://schemas.openxmlformats.org/officeDocument/2006/math">
                    <m:r>
                      <a:rPr lang="en-US" b="0" i="1">
                        <a:latin typeface="Cambria Math"/>
                      </a:rPr>
                      <m:t>𝐶</m:t>
                    </m:r>
                  </m:oMath>
                </a14:m>
                <a:r>
                  <a:rPr lang="en-US" b="0" dirty="0">
                    <a:latin typeface="+mn-lt"/>
                  </a:rPr>
                  <a:t> will commit a serious contract violation such as failing to make a trade-related payment.</a:t>
                </a:r>
              </a:p>
              <a:p>
                <a:pPr marL="530225" lvl="1" indent="-285750">
                  <a:lnSpc>
                    <a:spcPct val="150000"/>
                  </a:lnSpc>
                  <a:buFont typeface="Wingdings" panose="05000000000000000000" pitchFamily="2" charset="2"/>
                  <a:buChar char="q"/>
                </a:pPr>
                <a:r>
                  <a:rPr lang="en-US" b="0" dirty="0">
                    <a:latin typeface="+mn-lt"/>
                  </a:rPr>
                  <a:t>At that point </a:t>
                </a:r>
                <a14:m>
                  <m:oMath xmlns:m="http://schemas.openxmlformats.org/officeDocument/2006/math">
                    <m:r>
                      <a:rPr lang="en-US" b="0" i="1">
                        <a:latin typeface="Cambria Math"/>
                      </a:rPr>
                      <m:t>𝐷</m:t>
                    </m:r>
                  </m:oMath>
                </a14:m>
                <a:r>
                  <a:rPr lang="en-US" b="0" dirty="0">
                    <a:latin typeface="+mn-lt"/>
                  </a:rPr>
                  <a:t> will conclude that a </a:t>
                </a:r>
                <a:r>
                  <a:rPr lang="en-US" b="0" i="1" dirty="0">
                    <a:latin typeface="+mn-lt"/>
                  </a:rPr>
                  <a:t>Potential Event of Default</a:t>
                </a:r>
                <a:r>
                  <a:rPr lang="en-US" b="0" dirty="0">
                    <a:latin typeface="+mn-lt"/>
                  </a:rPr>
                  <a:t> (PFD) has occurred.</a:t>
                </a:r>
              </a:p>
              <a:p>
                <a:pPr marL="530225" lvl="1" indent="-285750">
                  <a:lnSpc>
                    <a:spcPct val="150000"/>
                  </a:lnSpc>
                  <a:buFont typeface="Wingdings" panose="05000000000000000000" pitchFamily="2" charset="2"/>
                  <a:buChar char="q"/>
                </a:pPr>
                <a:r>
                  <a:rPr lang="en-US" b="0" dirty="0">
                    <a:latin typeface="+mn-lt"/>
                  </a:rPr>
                  <a:t>The time of this event is identified as the true </a:t>
                </a:r>
                <a:r>
                  <a:rPr lang="en-US" b="0" i="1" dirty="0">
                    <a:latin typeface="+mn-lt"/>
                  </a:rPr>
                  <a:t>default time</a:t>
                </a:r>
                <a:r>
                  <a:rPr lang="en-US" b="0" dirty="0">
                    <a:latin typeface="+mn-lt"/>
                  </a:rPr>
                  <a:t> </a:t>
                </a:r>
                <a14:m>
                  <m:oMath xmlns:m="http://schemas.openxmlformats.org/officeDocument/2006/math">
                    <m:r>
                      <a:rPr lang="en-US" b="0" i="1">
                        <a:latin typeface="Cambria Math"/>
                      </a:rPr>
                      <m:t>𝜏</m:t>
                    </m:r>
                  </m:oMath>
                </a14:m>
                <a:r>
                  <a:rPr lang="en-US" b="0" dirty="0">
                    <a:latin typeface="+mn-lt"/>
                  </a:rPr>
                  <a:t>.</a:t>
                </a:r>
              </a:p>
              <a:p>
                <a:pPr marL="285750" lvl="0" indent="-285750">
                  <a:lnSpc>
                    <a:spcPct val="150000"/>
                  </a:lnSpc>
                  <a:buFont typeface="Wingdings" panose="05000000000000000000" pitchFamily="2" charset="2"/>
                  <a:buChar char="v"/>
                </a:pPr>
                <a:r>
                  <a:rPr lang="en-US" u="sng" dirty="0"/>
                  <a:t>Client PED Communication Date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𝑇</m:t>
                        </m:r>
                      </m:e>
                      <m:sub>
                        <m:r>
                          <a:rPr lang="en-US" i="1" u="sng">
                            <a:latin typeface="Cambria Math"/>
                          </a:rPr>
                          <m:t>4</m:t>
                        </m:r>
                      </m:sub>
                    </m:sSub>
                  </m:oMath>
                </a14:m>
                <a:r>
                  <a:rPr lang="en-US" dirty="0"/>
                  <a:t>:</a:t>
                </a:r>
                <a:r>
                  <a:rPr lang="en-US" b="0" dirty="0">
                    <a:latin typeface="+mn-lt"/>
                  </a:rPr>
                  <a:t> Once the PED has taken place, </a:t>
                </a:r>
                <a14:m>
                  <m:oMath xmlns:m="http://schemas.openxmlformats.org/officeDocument/2006/math">
                    <m:r>
                      <a:rPr lang="en-US" b="0" i="1">
                        <a:latin typeface="Cambria Math"/>
                      </a:rPr>
                      <m:t>𝐷</m:t>
                    </m:r>
                  </m:oMath>
                </a14:m>
                <a:r>
                  <a:rPr lang="en-US" b="0" dirty="0">
                    <a:latin typeface="+mn-lt"/>
                  </a:rPr>
                  <a:t> needs to formally communicate it to </a:t>
                </a:r>
                <a14:m>
                  <m:oMath xmlns:m="http://schemas.openxmlformats.org/officeDocument/2006/math">
                    <m:r>
                      <a:rPr lang="en-US" b="0" i="1">
                        <a:latin typeface="Cambria Math"/>
                      </a:rPr>
                      <m:t>𝐶</m:t>
                    </m:r>
                  </m:oMath>
                </a14:m>
                <a:r>
                  <a:rPr lang="en-US" b="0" dirty="0">
                    <a:latin typeface="+mn-lt"/>
                  </a:rPr>
                  <a:t>, in writing.</a:t>
                </a:r>
              </a:p>
              <a:p>
                <a:pPr marL="530225" lvl="1" indent="-285750">
                  <a:lnSpc>
                    <a:spcPct val="150000"/>
                  </a:lnSpc>
                  <a:buFont typeface="Wingdings" panose="05000000000000000000" pitchFamily="2" charset="2"/>
                  <a:buChar char="q"/>
                </a:pPr>
                <a:r>
                  <a:rPr lang="en-US" b="0" dirty="0">
                    <a:latin typeface="+mn-lt"/>
                  </a:rPr>
                  <a:t>Taking into account mail/courier delays, legal reviews, and other operational lags, it is likely that the communication time, denoted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4</m:t>
                        </m:r>
                      </m:sub>
                    </m:sSub>
                  </m:oMath>
                </a14:m>
                <a:r>
                  <a:rPr lang="en-US" b="0" dirty="0">
                    <a:latin typeface="+mn-lt"/>
                  </a:rPr>
                  <a:t>, takes place at a slight delay to the PED.</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495"/>
                </a:stretch>
              </a:blipFill>
            </p:spPr>
            <p:txBody>
              <a:bodyPr/>
              <a:lstStyle/>
              <a:p>
                <a:r>
                  <a:rPr lang="en-US">
                    <a:noFill/>
                  </a:rPr>
                  <a:t> </a:t>
                </a:r>
              </a:p>
            </p:txBody>
          </p:sp>
        </mc:Fallback>
      </mc:AlternateContent>
    </p:spTree>
    <p:extLst>
      <p:ext uri="{BB962C8B-B14F-4D97-AF65-F5344CB8AC3E}">
        <p14:creationId xmlns:p14="http://schemas.microsoft.com/office/powerpoint/2010/main" val="765750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Events Prior to Default - 6</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Event of Default Date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𝑇</m:t>
                        </m:r>
                      </m:e>
                      <m:sub>
                        <m:r>
                          <a:rPr lang="en-US" i="1" u="sng">
                            <a:latin typeface="Cambria Math"/>
                          </a:rPr>
                          <m:t>5</m:t>
                        </m:r>
                      </m:sub>
                    </m:sSub>
                  </m:oMath>
                </a14:m>
                <a:r>
                  <a:rPr lang="en-US" dirty="0"/>
                  <a:t>:</a:t>
                </a:r>
                <a:r>
                  <a:rPr lang="en-US" b="0" dirty="0">
                    <a:latin typeface="+mn-lt"/>
                  </a:rPr>
                  <a:t> After the receipt of the PED notice, </a:t>
                </a:r>
                <a14:m>
                  <m:oMath xmlns:m="http://schemas.openxmlformats.org/officeDocument/2006/math">
                    <m:r>
                      <a:rPr lang="en-US" b="0" i="1">
                        <a:latin typeface="Cambria Math"/>
                      </a:rPr>
                      <m:t>𝐶</m:t>
                    </m:r>
                  </m:oMath>
                </a14:m>
                <a:r>
                  <a:rPr lang="en-US" b="0" dirty="0">
                    <a:latin typeface="+mn-lt"/>
                  </a:rPr>
                  <a:t> will be granted a brief period of time to cure the PED.</a:t>
                </a:r>
              </a:p>
              <a:p>
                <a:pPr marL="530225" lvl="1" indent="-285750">
                  <a:lnSpc>
                    <a:spcPct val="150000"/>
                  </a:lnSpc>
                  <a:buFont typeface="Wingdings" panose="05000000000000000000" pitchFamily="2" charset="2"/>
                  <a:buChar char="q"/>
                </a:pPr>
                <a:r>
                  <a:rPr lang="en-US" b="0" dirty="0">
                    <a:latin typeface="+mn-lt"/>
                  </a:rPr>
                  <a:t>The length of this </a:t>
                </a:r>
                <a:r>
                  <a:rPr lang="en-US" b="0" i="1" dirty="0">
                    <a:latin typeface="+mn-lt"/>
                  </a:rPr>
                  <a:t>cure period</a:t>
                </a:r>
                <a:r>
                  <a:rPr lang="en-US" b="0" dirty="0">
                    <a:latin typeface="+mn-lt"/>
                  </a:rPr>
                  <a:t> is specified in the IMA and depends on both the type of the PED and the specific IMA.</a:t>
                </a:r>
              </a:p>
              <a:p>
                <a:pPr marL="530225" lvl="1" indent="-285750">
                  <a:lnSpc>
                    <a:spcPct val="150000"/>
                  </a:lnSpc>
                  <a:buFont typeface="Wingdings" panose="05000000000000000000" pitchFamily="2" charset="2"/>
                  <a:buChar char="q"/>
                </a:pPr>
                <a:r>
                  <a:rPr lang="en-US" b="0" dirty="0">
                    <a:latin typeface="+mn-lt"/>
                  </a:rPr>
                  <a:t>For instance, of the PED in question is Failure to Pay, the default cure period is </a:t>
                </a:r>
                <a14:m>
                  <m:oMath xmlns:m="http://schemas.openxmlformats.org/officeDocument/2006/math">
                    <m:r>
                      <a:rPr lang="en-US" b="0" i="1">
                        <a:latin typeface="Cambria Math"/>
                      </a:rPr>
                      <m:t>3 </m:t>
                    </m:r>
                    <m:r>
                      <a:rPr lang="en-US" b="0" i="1">
                        <a:latin typeface="Cambria Math"/>
                      </a:rPr>
                      <m:t>𝐵𝐷</m:t>
                    </m:r>
                  </m:oMath>
                </a14:m>
                <a:r>
                  <a:rPr lang="en-US" b="0" dirty="0">
                    <a:latin typeface="+mn-lt"/>
                  </a:rPr>
                  <a:t> in the 1992 IMA and </a:t>
                </a:r>
                <a14:m>
                  <m:oMath xmlns:m="http://schemas.openxmlformats.org/officeDocument/2006/math">
                    <m:r>
                      <a:rPr lang="en-US" b="0" i="1">
                        <a:latin typeface="Cambria Math"/>
                      </a:rPr>
                      <m:t>1 </m:t>
                    </m:r>
                    <m:r>
                      <a:rPr lang="en-US" b="0" i="1">
                        <a:latin typeface="Cambria Math"/>
                      </a:rPr>
                      <m:t>𝐵𝐷</m:t>
                    </m:r>
                  </m:oMath>
                </a14:m>
                <a:r>
                  <a:rPr lang="en-US" b="0" dirty="0">
                    <a:latin typeface="+mn-lt"/>
                  </a:rPr>
                  <a:t> in the 2002 IMA – this may very well be overridden in the actual documents.</a:t>
                </a:r>
              </a:p>
              <a:p>
                <a:pPr marL="530225" lvl="1" indent="-285750">
                  <a:lnSpc>
                    <a:spcPct val="150000"/>
                  </a:lnSpc>
                  <a:buFont typeface="Wingdings" panose="05000000000000000000" pitchFamily="2" charset="2"/>
                  <a:buChar char="q"/>
                </a:pPr>
                <a:r>
                  <a:rPr lang="en-US" b="0" dirty="0">
                    <a:latin typeface="+mn-lt"/>
                  </a:rPr>
                  <a:t>At the end of the cure period – here denoted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5</m:t>
                        </m:r>
                      </m:sub>
                    </m:sSub>
                  </m:oMath>
                </a14:m>
                <a:r>
                  <a:rPr lang="en-US" b="0" dirty="0">
                    <a:latin typeface="+mn-lt"/>
                  </a:rPr>
                  <a:t> – and </a:t>
                </a:r>
                <a:r>
                  <a:rPr lang="en-US" b="0" i="1" dirty="0">
                    <a:latin typeface="+mn-lt"/>
                  </a:rPr>
                  <a:t>Event of Default</a:t>
                </a:r>
                <a:r>
                  <a:rPr lang="en-US" b="0" dirty="0">
                    <a:latin typeface="+mn-lt"/>
                  </a:rPr>
                  <a:t> (ED) formally crystallizes.</a:t>
                </a:r>
              </a:p>
              <a:p>
                <a:pPr marL="530225" lvl="1" indent="-285750">
                  <a:lnSpc>
                    <a:spcPct val="150000"/>
                  </a:lnSpc>
                  <a:buFont typeface="Wingdings" panose="05000000000000000000" pitchFamily="2" charset="2"/>
                  <a:buChar char="q"/>
                </a:pPr>
                <a:r>
                  <a:rPr lang="en-US" b="0" dirty="0">
                    <a:latin typeface="+mn-lt"/>
                  </a:rPr>
                  <a:t>It is emphasized here at the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5</m:t>
                        </m:r>
                      </m:sub>
                    </m:sSub>
                  </m:oMath>
                </a14:m>
                <a:r>
                  <a:rPr lang="en-US" b="0" dirty="0">
                    <a:latin typeface="+mn-lt"/>
                  </a:rPr>
                  <a:t> (the </a:t>
                </a:r>
                <a:r>
                  <a:rPr lang="en-US" b="0" i="1" dirty="0">
                    <a:latin typeface="+mn-lt"/>
                  </a:rPr>
                  <a:t>official</a:t>
                </a:r>
                <a:r>
                  <a:rPr lang="en-US" b="0" dirty="0">
                    <a:latin typeface="+mn-lt"/>
                  </a:rPr>
                  <a:t> default time) is </a:t>
                </a:r>
                <a:r>
                  <a:rPr lang="en-US" b="0" i="1" dirty="0">
                    <a:latin typeface="+mn-lt"/>
                  </a:rPr>
                  <a:t>not</a:t>
                </a:r>
                <a:r>
                  <a:rPr lang="en-US" b="0" dirty="0">
                    <a:latin typeface="+mn-lt"/>
                  </a:rPr>
                  <a:t> associated with the true default time </a:t>
                </a:r>
                <a14:m>
                  <m:oMath xmlns:m="http://schemas.openxmlformats.org/officeDocument/2006/math">
                    <m:r>
                      <a:rPr lang="en-US" b="0" i="1">
                        <a:latin typeface="Cambria Math"/>
                      </a:rPr>
                      <m:t>𝜏</m:t>
                    </m:r>
                  </m:oMath>
                </a14:m>
                <a:r>
                  <a:rPr lang="en-US" b="0" dirty="0">
                    <a:latin typeface="+mn-lt"/>
                  </a:rPr>
                  <a:t>; instead </a:t>
                </a:r>
                <a14:m>
                  <m:oMath xmlns:m="http://schemas.openxmlformats.org/officeDocument/2006/math">
                    <m:r>
                      <a:rPr lang="en-US" b="0" i="1">
                        <a:latin typeface="Cambria Math"/>
                      </a:rPr>
                      <m:t>𝜏</m:t>
                    </m:r>
                  </m:oMath>
                </a14:m>
                <a:r>
                  <a:rPr lang="en-US" b="0" dirty="0">
                    <a:latin typeface="+mn-lt"/>
                  </a:rPr>
                  <a:t> is equated to the time of the actual default (the PED) that, after contractual formalities, will lead to the default of </a:t>
                </a:r>
                <a14:m>
                  <m:oMath xmlns:m="http://schemas.openxmlformats.org/officeDocument/2006/math">
                    <m:r>
                      <a:rPr lang="en-US" b="0" i="1">
                        <a:latin typeface="Cambria Math"/>
                      </a:rPr>
                      <m:t>𝐶</m:t>
                    </m:r>
                  </m:oMath>
                </a14:m>
                <a:r>
                  <a:rPr lang="en-US" b="0" dirty="0">
                    <a:latin typeface="+mn-lt"/>
                  </a:rPr>
                  <a:t>.</a:t>
                </a:r>
              </a:p>
              <a:p>
                <a:pPr marL="285750" lvl="0" indent="-285750">
                  <a:lnSpc>
                    <a:spcPct val="150000"/>
                  </a:lnSpc>
                  <a:buFont typeface="Wingdings" panose="05000000000000000000" pitchFamily="2" charset="2"/>
                  <a:buChar char="v"/>
                </a:pPr>
                <a:r>
                  <a:rPr lang="en-US" u="sng" dirty="0"/>
                  <a:t>ED Communication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𝑇</m:t>
                        </m:r>
                      </m:e>
                      <m:sub>
                        <m:r>
                          <a:rPr lang="en-US" i="1" u="sng">
                            <a:latin typeface="Cambria Math"/>
                          </a:rPr>
                          <m:t>6</m:t>
                        </m:r>
                      </m:sub>
                    </m:sSub>
                  </m:oMath>
                </a14:m>
                <a:r>
                  <a:rPr lang="en-US" u="sng" dirty="0"/>
                  <a:t>) and ETD Designation Dates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𝑇</m:t>
                        </m:r>
                      </m:e>
                      <m:sub>
                        <m:r>
                          <a:rPr lang="en-US" i="1" u="sng">
                            <a:latin typeface="Cambria Math"/>
                          </a:rPr>
                          <m:t>7</m:t>
                        </m:r>
                      </m:sub>
                    </m:sSub>
                  </m:oMath>
                </a14:m>
                <a:r>
                  <a:rPr lang="en-US" u="sng" dirty="0"/>
                  <a:t>)</a:t>
                </a:r>
                <a:r>
                  <a:rPr lang="en-US" dirty="0"/>
                  <a:t>:</a:t>
                </a:r>
                <a:r>
                  <a:rPr lang="en-US" b="0" dirty="0">
                    <a:latin typeface="+mn-lt"/>
                  </a:rPr>
                  <a:t> After the ED has taken place, </a:t>
                </a:r>
                <a14:m>
                  <m:oMath xmlns:m="http://schemas.openxmlformats.org/officeDocument/2006/math">
                    <m:r>
                      <a:rPr lang="en-US" b="0" i="1">
                        <a:latin typeface="Cambria Math"/>
                      </a:rPr>
                      <m:t>𝐷</m:t>
                    </m:r>
                  </m:oMath>
                </a14:m>
                <a:r>
                  <a:rPr lang="en-US" b="0" dirty="0">
                    <a:latin typeface="+mn-lt"/>
                  </a:rPr>
                  <a:t> will inform </a:t>
                </a:r>
                <a14:m>
                  <m:oMath xmlns:m="http://schemas.openxmlformats.org/officeDocument/2006/math">
                    <m:r>
                      <a:rPr lang="en-US" b="0" i="1">
                        <a:latin typeface="Cambria Math"/>
                      </a:rPr>
                      <m:t>𝐶</m:t>
                    </m:r>
                  </m:oMath>
                </a14:m>
                <a:r>
                  <a:rPr lang="en-US" b="0" dirty="0">
                    <a:latin typeface="+mn-lt"/>
                  </a:rPr>
                  <a:t> of the ED at time</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6</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𝑇</m:t>
                          </m:r>
                        </m:e>
                        <m:sub>
                          <m:r>
                            <a:rPr lang="en-US" b="0" i="1">
                              <a:latin typeface="Cambria Math"/>
                            </a:rPr>
                            <m:t>5</m:t>
                          </m:r>
                        </m:sub>
                      </m:sSub>
                    </m:oMath>
                  </m:oMathPara>
                </a14:m>
                <a:endParaRPr lang="en-US" b="0" dirty="0">
                  <a:latin typeface="+mn-lt"/>
                </a:endParaRPr>
              </a:p>
              <a:p>
                <a:pPr marL="246062" lvl="2" indent="0">
                  <a:lnSpc>
                    <a:spcPct val="150000"/>
                  </a:lnSpc>
                  <a:buNone/>
                </a:pPr>
                <a:r>
                  <a:rPr lang="en-US" b="0" dirty="0">
                    <a:latin typeface="+mn-lt"/>
                  </a:rPr>
                  <a:t>and may, at time</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7</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𝑇</m:t>
                          </m:r>
                        </m:e>
                        <m:sub>
                          <m:r>
                            <a:rPr lang="en-US" b="0" i="1">
                              <a:latin typeface="Cambria Math"/>
                            </a:rPr>
                            <m:t>6</m:t>
                          </m:r>
                        </m:sub>
                      </m:sSub>
                    </m:oMath>
                  </m:oMathPara>
                </a14:m>
                <a:endParaRPr lang="en-US" b="0" dirty="0">
                  <a:latin typeface="+mn-lt"/>
                </a:endParaRPr>
              </a:p>
              <a:p>
                <a:pPr marL="246062" lvl="2" indent="0">
                  <a:lnSpc>
                    <a:spcPct val="150000"/>
                  </a:lnSpc>
                  <a:buNone/>
                </a:pPr>
                <a:r>
                  <a:rPr lang="en-US" b="0" dirty="0">
                    <a:latin typeface="+mn-lt"/>
                  </a:rPr>
                  <a:t>elect to designate an </a:t>
                </a:r>
                <a:r>
                  <a:rPr lang="en-US" b="0" i="1" dirty="0">
                    <a:latin typeface="+mn-lt"/>
                  </a:rPr>
                  <a:t>Early Termination Date</a:t>
                </a:r>
                <a:r>
                  <a:rPr lang="en-US" b="0" dirty="0">
                    <a:latin typeface="+mn-lt"/>
                  </a:rPr>
                  <a:t> (ETD).</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868"/>
                </a:stretch>
              </a:blipFill>
            </p:spPr>
            <p:txBody>
              <a:bodyPr/>
              <a:lstStyle/>
              <a:p>
                <a:r>
                  <a:rPr lang="en-US">
                    <a:noFill/>
                  </a:rPr>
                  <a:t> </a:t>
                </a:r>
              </a:p>
            </p:txBody>
          </p:sp>
        </mc:Fallback>
      </mc:AlternateContent>
    </p:spTree>
    <p:extLst>
      <p:ext uri="{BB962C8B-B14F-4D97-AF65-F5344CB8AC3E}">
        <p14:creationId xmlns:p14="http://schemas.microsoft.com/office/powerpoint/2010/main" val="3207637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Events Prior to Default - 7</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Early Termination Date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𝑇</m:t>
                        </m:r>
                      </m:e>
                      <m:sub>
                        <m:r>
                          <a:rPr lang="en-US" i="1" u="sng">
                            <a:latin typeface="Cambria Math"/>
                          </a:rPr>
                          <m:t>8</m:t>
                        </m:r>
                      </m:sub>
                    </m:sSub>
                  </m:oMath>
                </a14:m>
                <a:r>
                  <a:rPr lang="en-US" dirty="0"/>
                  <a:t>: </a:t>
                </a:r>
                <a:r>
                  <a:rPr lang="en-US" b="0" dirty="0">
                    <a:latin typeface="+mn-lt"/>
                  </a:rPr>
                  <a:t>The ETD is denoted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8</m:t>
                        </m:r>
                      </m:sub>
                    </m:sSub>
                  </m:oMath>
                </a14:m>
                <a:r>
                  <a:rPr lang="en-US" b="0" dirty="0">
                    <a:latin typeface="+mn-lt"/>
                  </a:rPr>
                  <a:t>; per the IMA it is required that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8</m:t>
                        </m:r>
                      </m:sub>
                    </m:sSub>
                    <m:r>
                      <a:rPr lang="en-US" b="0" i="1">
                        <a:latin typeface="Cambria Math"/>
                      </a:rPr>
                      <m:t>∈</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𝑇</m:t>
                            </m:r>
                          </m:e>
                          <m:sub>
                            <m:r>
                              <a:rPr lang="en-US" b="0" i="1">
                                <a:latin typeface="Cambria Math"/>
                              </a:rPr>
                              <m:t>7</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𝑇</m:t>
                            </m:r>
                          </m:e>
                          <m:sub>
                            <m:r>
                              <a:rPr lang="en-US" b="0" i="1">
                                <a:latin typeface="Cambria Math"/>
                              </a:rPr>
                              <m:t>7</m:t>
                            </m:r>
                          </m:sub>
                        </m:sSub>
                        <m:r>
                          <a:rPr lang="en-US" b="0" i="1">
                            <a:latin typeface="Cambria Math"/>
                          </a:rPr>
                          <m:t>+20</m:t>
                        </m:r>
                        <m:r>
                          <a:rPr lang="en-US" b="0" i="1">
                            <a:latin typeface="Cambria Math"/>
                          </a:rPr>
                          <m:t>𝐷</m:t>
                        </m:r>
                      </m:e>
                    </m:d>
                  </m:oMath>
                </a14:m>
                <a:endParaRPr lang="en-US" b="0" dirty="0">
                  <a:latin typeface="+mn-lt"/>
                </a:endParaRPr>
              </a:p>
              <a:p>
                <a:pPr marL="530225" lvl="1" indent="-285750">
                  <a:lnSpc>
                    <a:spcPct val="150000"/>
                  </a:lnSpc>
                  <a:buFont typeface="Wingdings" panose="05000000000000000000" pitchFamily="2" charset="2"/>
                  <a:buChar char="q"/>
                </a:pPr>
                <a:r>
                  <a:rPr lang="en-US" sz="1400" b="0" dirty="0"/>
                  <a:t>The ETD constitutes the as-of-date for the termination of </a:t>
                </a:r>
                <a14:m>
                  <m:oMath xmlns:m="http://schemas.openxmlformats.org/officeDocument/2006/math">
                    <m:r>
                      <a:rPr lang="en-US" sz="1400" b="0" i="1">
                        <a:latin typeface="Cambria Math"/>
                      </a:rPr>
                      <m:t>𝐶</m:t>
                    </m:r>
                  </m:oMath>
                </a14:m>
                <a:r>
                  <a:rPr lang="en-US" sz="1400" b="0" dirty="0"/>
                  <a:t>’s portfolio and collateral positions.</a:t>
                </a:r>
              </a:p>
              <a:p>
                <a:pPr marL="530225" lvl="1" indent="-285750">
                  <a:lnSpc>
                    <a:spcPct val="150000"/>
                  </a:lnSpc>
                  <a:buFont typeface="Wingdings" panose="05000000000000000000" pitchFamily="2" charset="2"/>
                  <a:buChar char="q"/>
                </a:pPr>
                <a:r>
                  <a:rPr lang="en-US" sz="1400" b="0" dirty="0"/>
                  <a:t>Many dealers will aim for speedy resolution in order to minimize market risk, and will therefore aim to set the ETD as early as possible.</a:t>
                </a:r>
              </a:p>
              <a:p>
                <a:pPr marL="530225" lvl="1" indent="-285750">
                  <a:lnSpc>
                    <a:spcPct val="150000"/>
                  </a:lnSpc>
                  <a:buFont typeface="Wingdings" panose="05000000000000000000" pitchFamily="2" charset="2"/>
                  <a:buChar char="q"/>
                </a:pPr>
                <a:r>
                  <a:rPr lang="en-US" sz="1400" b="0" dirty="0"/>
                  <a:t>There are, however, cases where this may not be optimal, as described in the Section below.</a:t>
                </a:r>
              </a:p>
              <a:p>
                <a:pPr>
                  <a:lnSpc>
                    <a:spcPct val="150000"/>
                  </a:lnSpc>
                </a:pPr>
                <a:endParaRPr lang="en-US" sz="1100" b="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1843313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Events Prior to Default - 8</a:t>
                </a:r>
              </a:p>
              <a:p>
                <a:pPr lvl="0">
                  <a:lnSpc>
                    <a:spcPct val="150000"/>
                  </a:lnSpc>
                </a:pPr>
                <a:endParaRPr lang="en-US" b="0" dirty="0">
                  <a:latin typeface="+mn-lt"/>
                </a:endParaRPr>
              </a:p>
              <a:p>
                <a:pPr marL="285750" indent="-285750">
                  <a:lnSpc>
                    <a:spcPct val="150000"/>
                  </a:lnSpc>
                  <a:buFont typeface="Wingdings" panose="05000000000000000000" pitchFamily="2" charset="2"/>
                  <a:buChar char="v"/>
                </a:pPr>
                <a:r>
                  <a:rPr lang="en-US" u="sng" dirty="0"/>
                  <a:t>Post Client ETD Establishment Events</a:t>
                </a:r>
                <a:r>
                  <a:rPr lang="en-US" dirty="0"/>
                  <a:t>:</a:t>
                </a:r>
                <a:r>
                  <a:rPr lang="en-US" b="0" dirty="0"/>
                  <a:t> Once the portfolio claim has been established as of the ETD, the value of any collateral and unpaid trade flows held by </a:t>
                </a:r>
                <a14:m>
                  <m:oMath xmlns:m="http://schemas.openxmlformats.org/officeDocument/2006/math">
                    <m:r>
                      <a:rPr lang="en-US" b="0" i="1">
                        <a:latin typeface="Cambria Math"/>
                      </a:rPr>
                      <m:t>𝐶</m:t>
                    </m:r>
                  </m:oMath>
                </a14:m>
                <a:r>
                  <a:rPr lang="en-US" b="0" dirty="0"/>
                  <a:t> is added to the amount owed to </a:t>
                </a:r>
                <a14:m>
                  <m:oMath xmlns:m="http://schemas.openxmlformats.org/officeDocument/2006/math">
                    <m:r>
                      <a:rPr lang="en-US" b="0" i="1">
                        <a:latin typeface="Cambria Math"/>
                      </a:rPr>
                      <m:t>𝐷</m:t>
                    </m:r>
                  </m:oMath>
                </a14:m>
                <a:r>
                  <a:rPr lang="en-US" b="0" dirty="0"/>
                  <a:t>.</a:t>
                </a:r>
              </a:p>
              <a:p>
                <a:pPr marL="530225" lvl="1" indent="-285750">
                  <a:lnSpc>
                    <a:spcPct val="150000"/>
                  </a:lnSpc>
                  <a:buFont typeface="Wingdings" panose="05000000000000000000" pitchFamily="2" charset="2"/>
                  <a:buChar char="q"/>
                </a:pPr>
                <a:r>
                  <a:rPr lang="en-US" sz="1400" dirty="0"/>
                  <a:t>Paragraph 8 of the CSA then allows </a:t>
                </a:r>
                <a14:m>
                  <m:oMath xmlns:m="http://schemas.openxmlformats.org/officeDocument/2006/math">
                    <m:r>
                      <a:rPr lang="en-US" sz="1400" i="1">
                        <a:latin typeface="Cambria Math"/>
                      </a:rPr>
                      <m:t>𝐷</m:t>
                    </m:r>
                  </m:oMath>
                </a14:m>
                <a:r>
                  <a:rPr lang="en-US" sz="1400" dirty="0"/>
                  <a:t> to liquidate any securities collateral in its possession and to apply the proceeds against the amount it is owed.</a:t>
                </a:r>
              </a:p>
              <a:p>
                <a:pPr marL="530225" lvl="1" indent="-285750">
                  <a:lnSpc>
                    <a:spcPct val="150000"/>
                  </a:lnSpc>
                  <a:buFont typeface="Wingdings" panose="05000000000000000000" pitchFamily="2" charset="2"/>
                  <a:buChar char="q"/>
                </a:pPr>
                <a:r>
                  <a:rPr lang="en-US" sz="1400" dirty="0"/>
                  <a:t>Should the collateral be insufficient to cover what is owed to </a:t>
                </a:r>
                <a14:m>
                  <m:oMath xmlns:m="http://schemas.openxmlformats.org/officeDocument/2006/math">
                    <m:r>
                      <a:rPr lang="en-US" sz="1400" i="1">
                        <a:latin typeface="Cambria Math"/>
                      </a:rPr>
                      <m:t>𝐷</m:t>
                    </m:r>
                  </m:oMath>
                </a14:m>
                <a:r>
                  <a:rPr lang="en-US" sz="1400" dirty="0"/>
                  <a:t>, the residual amount will be submitted as a claim in </a:t>
                </a:r>
                <a14:m>
                  <m:oMath xmlns:m="http://schemas.openxmlformats.org/officeDocument/2006/math">
                    <m:r>
                      <a:rPr lang="en-US" sz="1400" i="1">
                        <a:latin typeface="Cambria Math"/>
                      </a:rPr>
                      <m:t>𝐶</m:t>
                    </m:r>
                  </m:oMath>
                </a14:m>
                <a:r>
                  <a:rPr lang="en-US" sz="1400" dirty="0"/>
                  <a:t>’s insolvency.</a:t>
                </a:r>
              </a:p>
              <a:p>
                <a:pPr marL="530225" lvl="1" indent="-285750">
                  <a:lnSpc>
                    <a:spcPct val="150000"/>
                  </a:lnSpc>
                  <a:buFont typeface="Wingdings" panose="05000000000000000000" pitchFamily="2" charset="2"/>
                  <a:buChar char="q"/>
                </a:pPr>
                <a:r>
                  <a:rPr lang="en-US" sz="1400" dirty="0"/>
                  <a:t>The claim is usually challenged by the insolvency representative, and where parties cannot agree, may be referred to court.</a:t>
                </a:r>
              </a:p>
              <a:p>
                <a:pPr marL="530225" lvl="1" indent="-285750">
                  <a:lnSpc>
                    <a:spcPct val="150000"/>
                  </a:lnSpc>
                  <a:buFont typeface="Wingdings" panose="05000000000000000000" pitchFamily="2" charset="2"/>
                  <a:buChar char="q"/>
                </a:pPr>
                <a:r>
                  <a:rPr lang="en-US" sz="1400" dirty="0"/>
                  <a:t>It can sometimes take a long time before the claim is resolved by the bankruptcy courts and the realized recovery becomes known.</a:t>
                </a:r>
              </a:p>
              <a:p>
                <a:pPr marL="530225" lvl="1" indent="-285750">
                  <a:lnSpc>
                    <a:spcPct val="150000"/>
                  </a:lnSpc>
                  <a:buFont typeface="Wingdings" panose="05000000000000000000" pitchFamily="2" charset="2"/>
                  <a:buChar char="q"/>
                </a:pPr>
                <a:r>
                  <a:rPr lang="en-US" sz="1400" dirty="0"/>
                  <a:t>The interest on the recovery amount for this time is added to the awarded amount.</a:t>
                </a:r>
              </a:p>
              <a:p>
                <a:pPr marL="530225" lvl="1" indent="-285750">
                  <a:lnSpc>
                    <a:spcPct val="150000"/>
                  </a:lnSpc>
                  <a:buFont typeface="Wingdings" panose="05000000000000000000" pitchFamily="2" charset="2"/>
                  <a:buChar char="q"/>
                </a:pPr>
                <a:r>
                  <a:rPr lang="en-US" sz="1400" dirty="0"/>
                  <a:t>Note that this chapter focusses exclusively on modeling the magnitude of exposure and bankruptcy claim, and does not challenge the established way of modeling the amount and the timing of the eventual recovery using a loss-given-default (LGD) fraction.</a:t>
                </a:r>
                <a:endParaRPr lang="en-US" sz="1400" b="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822"/>
                </a:stretch>
              </a:blipFill>
            </p:spPr>
            <p:txBody>
              <a:bodyPr/>
              <a:lstStyle/>
              <a:p>
                <a:r>
                  <a:rPr lang="en-US">
                    <a:noFill/>
                  </a:rPr>
                  <a:t> </a:t>
                </a:r>
              </a:p>
            </p:txBody>
          </p:sp>
        </mc:Fallback>
      </mc:AlternateContent>
    </p:spTree>
    <p:extLst>
      <p:ext uri="{BB962C8B-B14F-4D97-AF65-F5344CB8AC3E}">
        <p14:creationId xmlns:p14="http://schemas.microsoft.com/office/powerpoint/2010/main" val="2737440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Some Behavioral and Legal Aspects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Margin Exposure Modeling Parametrization Components</a:t>
            </a:r>
            <a:r>
              <a:rPr lang="en-US" dirty="0"/>
              <a:t>:</a:t>
            </a:r>
            <a:r>
              <a:rPr lang="en-US" b="0" dirty="0">
                <a:latin typeface="+mn-lt"/>
              </a:rPr>
              <a:t> With the timeline just having been established, it remains for it to be tied with a proper model for exposure.</a:t>
            </a:r>
          </a:p>
          <a:p>
            <a:pPr marL="530225" lvl="1" indent="-285750">
              <a:lnSpc>
                <a:spcPct val="150000"/>
              </a:lnSpc>
              <a:buFont typeface="Wingdings" panose="05000000000000000000" pitchFamily="2" charset="2"/>
              <a:buChar char="q"/>
            </a:pPr>
            <a:r>
              <a:rPr lang="en-US" b="0" dirty="0">
                <a:latin typeface="+mn-lt"/>
              </a:rPr>
              <a:t>In order to do so, as already mentioned, the timeline needs to be combined with coherent assumptions about the dealer and the client behavior in each sub-period.</a:t>
            </a:r>
          </a:p>
          <a:p>
            <a:pPr marL="530225" lvl="1" indent="-285750">
              <a:lnSpc>
                <a:spcPct val="150000"/>
              </a:lnSpc>
              <a:buFont typeface="Wingdings" panose="05000000000000000000" pitchFamily="2" charset="2"/>
              <a:buChar char="q"/>
            </a:pPr>
            <a:r>
              <a:rPr lang="en-US" b="0" dirty="0">
                <a:latin typeface="+mn-lt"/>
              </a:rPr>
              <a:t>The assumptions should be determined not only by the rights available under the IMA/CSA, but also by the degree of operational efficiencies in serving notices and getting legal opinions, and also by the level of prudence injected into the assumptions about the dealer ability and willingness to strictly uphold contractual terms within each client group as it pertains to margin flows and disputes.</a:t>
            </a:r>
          </a:p>
          <a:p>
            <a:pPr lvl="0"/>
            <a:endParaRPr lang="en-US" dirty="0"/>
          </a:p>
        </p:txBody>
      </p:sp>
    </p:spTree>
    <p:extLst>
      <p:ext uri="{BB962C8B-B14F-4D97-AF65-F5344CB8AC3E}">
        <p14:creationId xmlns:p14="http://schemas.microsoft.com/office/powerpoint/2010/main" val="3563506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Some Behavioral and Legal Aspects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Issues with Exercising Suspension Rights</a:t>
                </a:r>
                <a:r>
                  <a:rPr lang="en-US" dirty="0"/>
                  <a:t>:</a:t>
                </a:r>
                <a:r>
                  <a:rPr lang="en-US" b="0" dirty="0">
                    <a:latin typeface="+mn-lt"/>
                  </a:rPr>
                  <a:t> From a legal rights perspective, the most important observation is that once notice of a PED has been served (time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𝑇</m:t>
                        </m:r>
                      </m:e>
                      <m:sub>
                        <m:r>
                          <a:rPr lang="en-US" b="0" i="1">
                            <a:latin typeface="Cambria Math"/>
                          </a:rPr>
                          <m:t>4</m:t>
                        </m:r>
                      </m:sub>
                    </m:sSub>
                  </m:oMath>
                </a14:m>
                <a:r>
                  <a:rPr lang="en-US" b="0" dirty="0">
                    <a:latin typeface="+mn-lt"/>
                  </a:rPr>
                  <a:t>) the so called </a:t>
                </a:r>
                <a:r>
                  <a:rPr lang="en-US" b="0" i="1" dirty="0">
                    <a:latin typeface="+mn-lt"/>
                  </a:rPr>
                  <a:t>suspension rights</a:t>
                </a:r>
                <a:r>
                  <a:rPr lang="en-US" b="0" dirty="0">
                    <a:latin typeface="+mn-lt"/>
                  </a:rPr>
                  <a:t> of IMA (Section 2(a)(iii)) and the CSA (Paragraph 4(a)) will allow </a:t>
                </a:r>
                <a14:m>
                  <m:oMath xmlns:m="http://schemas.openxmlformats.org/officeDocument/2006/math">
                    <m:r>
                      <a:rPr lang="en-US" b="0" i="1">
                        <a:latin typeface="Cambria Math"/>
                      </a:rPr>
                      <m:t>𝐷</m:t>
                    </m:r>
                  </m:oMath>
                </a14:m>
                <a:r>
                  <a:rPr lang="en-US" b="0" dirty="0">
                    <a:latin typeface="+mn-lt"/>
                  </a:rPr>
                  <a:t> to suspend all trade- and collateral- related payments to </a:t>
                </a:r>
                <a14:m>
                  <m:oMath xmlns:m="http://schemas.openxmlformats.org/officeDocument/2006/math">
                    <m:r>
                      <a:rPr lang="en-US" b="0" i="1">
                        <a:latin typeface="Cambria Math"/>
                      </a:rPr>
                      <m:t>𝐶</m:t>
                    </m:r>
                  </m:oMath>
                </a14:m>
                <a:r>
                  <a:rPr lang="en-US" b="0" dirty="0">
                    <a:latin typeface="+mn-lt"/>
                  </a:rPr>
                  <a:t> until the PED has been cured.</a:t>
                </a:r>
              </a:p>
              <a:p>
                <a:pPr marL="530225" lvl="1" indent="-285750">
                  <a:lnSpc>
                    <a:spcPct val="150000"/>
                  </a:lnSpc>
                  <a:buFont typeface="Wingdings" panose="05000000000000000000" pitchFamily="2" charset="2"/>
                  <a:buChar char="q"/>
                </a:pPr>
                <a:r>
                  <a:rPr lang="en-US" b="0" dirty="0">
                    <a:latin typeface="+mn-lt"/>
                  </a:rPr>
                  <a:t>The extent to which the suspension rights are actually exercised, however, is quiet situational.</a:t>
                </a:r>
              </a:p>
              <a:p>
                <a:pPr marL="530225" lvl="1" indent="-285750">
                  <a:lnSpc>
                    <a:spcPct val="150000"/>
                  </a:lnSpc>
                  <a:buFont typeface="Wingdings" panose="05000000000000000000" pitchFamily="2" charset="2"/>
                  <a:buChar char="q"/>
                </a:pPr>
                <a:r>
                  <a:rPr lang="en-US" b="0" dirty="0">
                    <a:latin typeface="+mn-lt"/>
                  </a:rPr>
                  <a:t>A particular danger is that </a:t>
                </a:r>
                <a14:m>
                  <m:oMath xmlns:m="http://schemas.openxmlformats.org/officeDocument/2006/math">
                    <m:r>
                      <a:rPr lang="en-US" b="0" i="1">
                        <a:latin typeface="Cambria Math"/>
                      </a:rPr>
                      <m:t>𝐷</m:t>
                    </m:r>
                  </m:oMath>
                </a14:m>
                <a:r>
                  <a:rPr lang="en-US" b="0" dirty="0">
                    <a:latin typeface="+mn-lt"/>
                  </a:rPr>
                  <a:t> exercises its suspension rights due to a Potential Event of Default (PED), but that subsequently the PED is ruled to be not valid.</a:t>
                </a:r>
              </a:p>
              <a:p>
                <a:pPr marL="530225" lvl="1" indent="-285750">
                  <a:lnSpc>
                    <a:spcPct val="150000"/>
                  </a:lnSpc>
                  <a:buFont typeface="Wingdings" panose="05000000000000000000" pitchFamily="2" charset="2"/>
                  <a:buChar char="q"/>
                </a:pPr>
                <a:r>
                  <a:rPr lang="en-US" b="0" dirty="0">
                    <a:latin typeface="+mn-lt"/>
                  </a:rPr>
                  <a:t>Should this happen, the dealer can inadvertently commit a breach of contract which, especially in the presence of cross-default provisions, can have serious consequences for the dealer.</a:t>
                </a:r>
              </a:p>
              <a:p>
                <a:pPr lvl="0"/>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345"/>
                </a:stretch>
              </a:blipFill>
            </p:spPr>
            <p:txBody>
              <a:bodyPr/>
              <a:lstStyle/>
              <a:p>
                <a:r>
                  <a:rPr lang="en-US">
                    <a:noFill/>
                  </a:rPr>
                  <a:t> </a:t>
                </a:r>
              </a:p>
            </p:txBody>
          </p:sp>
        </mc:Fallback>
      </mc:AlternateContent>
    </p:spTree>
    <p:extLst>
      <p:ext uri="{BB962C8B-B14F-4D97-AF65-F5344CB8AC3E}">
        <p14:creationId xmlns:p14="http://schemas.microsoft.com/office/powerpoint/2010/main" val="3629226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Some Behavioral and Legal Aspects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Choice of Designating an ETD</a:t>
                </a:r>
                <a:r>
                  <a:rPr lang="en-US" dirty="0"/>
                  <a:t>:</a:t>
                </a:r>
                <a:r>
                  <a:rPr lang="en-US" b="0" dirty="0">
                    <a:latin typeface="+mn-lt"/>
                  </a:rPr>
                  <a:t> Another, somewhat counter-intuitive, reason for </a:t>
                </a:r>
                <a14:m>
                  <m:oMath xmlns:m="http://schemas.openxmlformats.org/officeDocument/2006/math">
                    <m:r>
                      <a:rPr lang="en-US" b="0" i="1">
                        <a:latin typeface="Cambria Math"/>
                      </a:rPr>
                      <m:t>𝐷</m:t>
                    </m:r>
                  </m:oMath>
                </a14:m>
                <a:r>
                  <a:rPr lang="en-US" b="0" dirty="0">
                    <a:latin typeface="+mn-lt"/>
                  </a:rPr>
                  <a:t> not to enforce its suspension rights is tied to IMA Section 2(a)(iii)which can sometimes make it favorable for </a:t>
                </a:r>
                <a14:m>
                  <m:oMath xmlns:m="http://schemas.openxmlformats.org/officeDocument/2006/math">
                    <m:r>
                      <a:rPr lang="en-US" b="0" i="1">
                        <a:latin typeface="Cambria Math"/>
                      </a:rPr>
                      <m:t>𝐷</m:t>
                    </m:r>
                  </m:oMath>
                </a14:m>
                <a:r>
                  <a:rPr lang="en-US" b="0" dirty="0">
                    <a:latin typeface="+mn-lt"/>
                  </a:rPr>
                  <a:t> to </a:t>
                </a:r>
                <a:r>
                  <a:rPr lang="en-US" b="0" i="1" dirty="0">
                    <a:latin typeface="+mn-lt"/>
                  </a:rPr>
                  <a:t>never</a:t>
                </a:r>
                <a:r>
                  <a:rPr lang="en-US" b="0" dirty="0">
                    <a:latin typeface="+mn-lt"/>
                  </a:rPr>
                  <a:t> designate an ETD.</a:t>
                </a:r>
              </a:p>
              <a:p>
                <a:pPr marL="530225" lvl="1" indent="-285750">
                  <a:lnSpc>
                    <a:spcPct val="150000"/>
                  </a:lnSpc>
                  <a:buFont typeface="Wingdings" panose="05000000000000000000" pitchFamily="2" charset="2"/>
                  <a:buChar char="q"/>
                </a:pPr>
                <a:r>
                  <a:rPr lang="en-US" b="0" dirty="0">
                    <a:latin typeface="+mn-lt"/>
                  </a:rPr>
                  <a:t>Indeed, if </a:t>
                </a:r>
                <a14:m>
                  <m:oMath xmlns:m="http://schemas.openxmlformats.org/officeDocument/2006/math">
                    <m:r>
                      <a:rPr lang="en-US" b="0" i="1">
                        <a:latin typeface="Cambria Math"/>
                      </a:rPr>
                      <m:t>𝐷</m:t>
                    </m:r>
                  </m:oMath>
                </a14:m>
                <a:r>
                  <a:rPr lang="en-US" b="0" dirty="0">
                    <a:latin typeface="+mn-lt"/>
                  </a:rPr>
                  <a:t> owes </a:t>
                </a:r>
                <a14:m>
                  <m:oMath xmlns:m="http://schemas.openxmlformats.org/officeDocument/2006/math">
                    <m:r>
                      <a:rPr lang="en-US" b="0" i="1">
                        <a:latin typeface="Cambria Math"/>
                      </a:rPr>
                      <m:t>𝐶</m:t>
                    </m:r>
                  </m:oMath>
                </a14:m>
                <a:r>
                  <a:rPr lang="en-US" b="0" dirty="0">
                    <a:latin typeface="+mn-lt"/>
                  </a:rPr>
                  <a:t> money, it would seem a reasonable course of action for </a:t>
                </a:r>
                <a14:m>
                  <m:oMath xmlns:m="http://schemas.openxmlformats.org/officeDocument/2006/math">
                    <m:r>
                      <a:rPr lang="en-US" b="0" i="1">
                        <a:latin typeface="Cambria Math"/>
                      </a:rPr>
                      <m:t>𝐷</m:t>
                    </m:r>
                  </m:oMath>
                </a14:m>
                <a:r>
                  <a:rPr lang="en-US" b="0" dirty="0">
                    <a:latin typeface="+mn-lt"/>
                  </a:rPr>
                  <a:t> to simply:</a:t>
                </a:r>
              </a:p>
              <a:p>
                <a:pPr lvl="3">
                  <a:lnSpc>
                    <a:spcPct val="150000"/>
                  </a:lnSpc>
                </a:pPr>
                <a:r>
                  <a:rPr lang="en-US" dirty="0"/>
                  <a:t>Never designate and ETD, and</a:t>
                </a:r>
              </a:p>
              <a:p>
                <a:pPr lvl="3">
                  <a:lnSpc>
                    <a:spcPct val="150000"/>
                  </a:lnSpc>
                </a:pPr>
                <a:r>
                  <a:rPr lang="en-US" dirty="0"/>
                  <a:t>Suspend all the payments in the portfolio until the default gets </a:t>
                </a:r>
                <a:r>
                  <a:rPr lang="en-US" i="1" dirty="0"/>
                  <a:t>cured</a:t>
                </a:r>
                <a:r>
                  <a:rPr lang="en-US" dirty="0"/>
                  <a:t> – which most likely will never happen.</a:t>
                </a:r>
              </a:p>
              <a:p>
                <a:pPr lvl="2">
                  <a:lnSpc>
                    <a:spcPct val="150000"/>
                  </a:lnSpc>
                  <a:buFont typeface="Wingdings" panose="05000000000000000000" pitchFamily="2" charset="2"/>
                  <a:buChar char="q"/>
                </a:pPr>
                <a:r>
                  <a:rPr lang="en-US" b="0" dirty="0">
                    <a:latin typeface="+mn-lt"/>
                  </a:rPr>
                  <a:t>This tactic basically allows </a:t>
                </a:r>
                <a14:m>
                  <m:oMath xmlns:m="http://schemas.openxmlformats.org/officeDocument/2006/math">
                    <m:r>
                      <a:rPr lang="en-US" b="0" i="1">
                        <a:latin typeface="Cambria Math"/>
                      </a:rPr>
                      <m:t>𝐷</m:t>
                    </m:r>
                  </m:oMath>
                </a14:m>
                <a:r>
                  <a:rPr lang="en-US" b="0" dirty="0">
                    <a:latin typeface="+mn-lt"/>
                  </a:rPr>
                  <a:t> to walk away from its obligations on the portfolio when </a:t>
                </a:r>
                <a14:m>
                  <m:oMath xmlns:m="http://schemas.openxmlformats.org/officeDocument/2006/math">
                    <m:r>
                      <a:rPr lang="en-US" b="0" i="1">
                        <a:latin typeface="Cambria Math"/>
                      </a:rPr>
                      <m:t>𝐶</m:t>
                    </m:r>
                  </m:oMath>
                </a14:m>
                <a:r>
                  <a:rPr lang="en-US" b="0" dirty="0">
                    <a:latin typeface="+mn-lt"/>
                  </a:rPr>
                  <a:t> defaults, effectively making </a:t>
                </a:r>
                <a14:m>
                  <m:oMath xmlns:m="http://schemas.openxmlformats.org/officeDocument/2006/math">
                    <m:r>
                      <a:rPr lang="en-US" b="0" i="1">
                        <a:latin typeface="Cambria Math"/>
                      </a:rPr>
                      <m:t>𝐷</m:t>
                    </m:r>
                  </m:oMath>
                </a14:m>
                <a:r>
                  <a:rPr lang="en-US" b="0" dirty="0">
                    <a:latin typeface="+mn-lt"/>
                  </a:rPr>
                  <a:t> a windfall gain.</a:t>
                </a:r>
              </a:p>
              <a:p>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598"/>
                </a:stretch>
              </a:blipFill>
            </p:spPr>
            <p:txBody>
              <a:bodyPr/>
              <a:lstStyle/>
              <a:p>
                <a:r>
                  <a:rPr lang="en-US">
                    <a:noFill/>
                  </a:rPr>
                  <a:t> </a:t>
                </a:r>
              </a:p>
            </p:txBody>
          </p:sp>
        </mc:Fallback>
      </mc:AlternateContent>
    </p:spTree>
    <p:extLst>
      <p:ext uri="{BB962C8B-B14F-4D97-AF65-F5344CB8AC3E}">
        <p14:creationId xmlns:p14="http://schemas.microsoft.com/office/powerpoint/2010/main" val="68772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Introduction and Background - 2</a:t>
            </a:r>
          </a:p>
          <a:p>
            <a:pPr>
              <a:lnSpc>
                <a:spcPct val="150000"/>
              </a:lnSpc>
            </a:pPr>
            <a:endParaRPr lang="en-US" b="0" dirty="0"/>
          </a:p>
          <a:p>
            <a:pPr marL="342900" lvl="0" indent="-342900">
              <a:lnSpc>
                <a:spcPct val="150000"/>
              </a:lnSpc>
              <a:buFont typeface="Wingdings" panose="05000000000000000000" pitchFamily="2" charset="2"/>
              <a:buChar char="v"/>
            </a:pPr>
            <a:r>
              <a:rPr lang="en-US" u="sng" dirty="0"/>
              <a:t>Refinement for Legal/Operational Impact</a:t>
            </a:r>
            <a:r>
              <a:rPr lang="en-US" dirty="0"/>
              <a:t>:</a:t>
            </a:r>
            <a:r>
              <a:rPr lang="en-US" b="0" dirty="0">
                <a:latin typeface="+mn-lt"/>
              </a:rPr>
              <a:t> It should be noted that the modeling of default exposure and close-out risk arising from a non-zero MPoR has received a fair amount of attention in the past (see, e.g., Gibson (2005), Pykhtin (2009, 2010), and Brigo, Capponi, Pallavicini, and Papatheodorou (2011)), although most past analysis has been conducted under very strong simplifying assumptions about the trade and the margin flows during the MPoR.</a:t>
            </a:r>
          </a:p>
          <a:p>
            <a:pPr marL="587375" lvl="1" indent="-342900">
              <a:lnSpc>
                <a:spcPct val="150000"/>
              </a:lnSpc>
              <a:buFont typeface="Wingdings" panose="05000000000000000000" pitchFamily="2" charset="2"/>
              <a:buChar char="§"/>
            </a:pPr>
            <a:r>
              <a:rPr lang="en-US" b="0" dirty="0">
                <a:latin typeface="+mn-lt"/>
              </a:rPr>
              <a:t>One exception is Bocker and Schroder (2011), which contains elements of a more descriptive framework, including recognition of the role played by the cash flows close to the default event.</a:t>
            </a:r>
          </a:p>
          <a:p>
            <a:pPr marL="587375" lvl="1" indent="-342900">
              <a:lnSpc>
                <a:spcPct val="150000"/>
              </a:lnSpc>
              <a:buFont typeface="Wingdings" panose="05000000000000000000" pitchFamily="2" charset="2"/>
              <a:buChar char="§"/>
            </a:pPr>
            <a:r>
              <a:rPr lang="en-US" b="0" dirty="0">
                <a:latin typeface="+mn-lt"/>
              </a:rPr>
              <a:t>Andersen, Pykhtin, and Sokol (2017) use a more detailed framework for legal and operational behavior to refine the classical models for collateralized exposure modeling.</a:t>
            </a:r>
          </a:p>
          <a:p>
            <a:pPr marL="342900" indent="-342900">
              <a:lnSpc>
                <a:spcPct val="150000"/>
              </a:lnSpc>
            </a:pPr>
            <a:endParaRPr lang="en-US" b="0" dirty="0">
              <a:latin typeface="+mn-lt"/>
            </a:endParaRPr>
          </a:p>
        </p:txBody>
      </p:sp>
    </p:spTree>
    <p:extLst>
      <p:ext uri="{BB962C8B-B14F-4D97-AF65-F5344CB8AC3E}">
        <p14:creationId xmlns:p14="http://schemas.microsoft.com/office/powerpoint/2010/main" val="4196458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Some Behavioral and Legal Aspects - 4</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Jurisdiction Legality of the ETD Delays</a:t>
                </a:r>
                <a:r>
                  <a:rPr lang="en-US" dirty="0"/>
                  <a:t>:</a:t>
                </a:r>
                <a:r>
                  <a:rPr lang="en-US" b="0" dirty="0"/>
                  <a:t> The strategy of delaying the ETD is perpetuity has been tested by UK courts and found legal – although contract language has been proposed by ISDA to prevent the issue.</a:t>
                </a:r>
              </a:p>
              <a:p>
                <a:pPr marL="530225" lvl="1" indent="-285750">
                  <a:lnSpc>
                    <a:spcPct val="150000"/>
                  </a:lnSpc>
                  <a:buFont typeface="Wingdings" panose="05000000000000000000" pitchFamily="2" charset="2"/>
                  <a:buChar char="q"/>
                </a:pPr>
                <a:r>
                  <a:rPr lang="en-US" b="0" dirty="0"/>
                  <a:t>In the US, however, local </a:t>
                </a:r>
                <a:r>
                  <a:rPr lang="en-US" b="0" i="1" dirty="0"/>
                  <a:t>safe haven</a:t>
                </a:r>
                <a:r>
                  <a:rPr lang="en-US" b="0" dirty="0"/>
                  <a:t> laws have been ruled to prevent ETD’s for more than about one year.</a:t>
                </a:r>
              </a:p>
              <a:p>
                <a:pPr marL="530225" lvl="1" indent="-285750">
                  <a:lnSpc>
                    <a:spcPct val="150000"/>
                  </a:lnSpc>
                  <a:buFont typeface="Wingdings" panose="05000000000000000000" pitchFamily="2" charset="2"/>
                  <a:buChar char="q"/>
                </a:pPr>
                <a:r>
                  <a:rPr lang="en-US" b="0" dirty="0"/>
                  <a:t>Still a one-year delay may prove tempting if </a:t>
                </a:r>
                <a14:m>
                  <m:oMath xmlns:m="http://schemas.openxmlformats.org/officeDocument/2006/math">
                    <m:r>
                      <a:rPr lang="en-US" b="0" i="1">
                        <a:latin typeface="Cambria Math"/>
                      </a:rPr>
                      <m:t>𝐷</m:t>
                    </m:r>
                  </m:oMath>
                </a14:m>
                <a:r>
                  <a:rPr lang="en-US" b="0" dirty="0"/>
                  <a:t> has a big negative exposure to </a:t>
                </a:r>
                <a14:m>
                  <m:oMath xmlns:m="http://schemas.openxmlformats.org/officeDocument/2006/math">
                    <m:r>
                      <a:rPr lang="en-US" b="0" i="1">
                        <a:latin typeface="Cambria Math"/>
                      </a:rPr>
                      <m:t>𝐶</m:t>
                    </m:r>
                  </m:oMath>
                </a14:m>
                <a:r>
                  <a:rPr lang="en-US" b="0" dirty="0"/>
                  <a:t> and is unwilling to immediately fund the large cash flow needed to settle.</a:t>
                </a:r>
              </a:p>
              <a:p>
                <a:pPr marL="530225" lvl="1" indent="-285750">
                  <a:lnSpc>
                    <a:spcPct val="150000"/>
                  </a:lnSpc>
                  <a:buFont typeface="Wingdings" panose="05000000000000000000" pitchFamily="2" charset="2"/>
                  <a:buChar char="q"/>
                </a:pPr>
                <a:r>
                  <a:rPr lang="en-US" b="0" dirty="0"/>
                  <a:t>As most large dealers are presumably unlikely to play legal games with the ETD, this topic shall not be considered further here, but note that there is room to make more aggressive model assumptions around the ETD’s than is done here.</a:t>
                </a:r>
              </a:p>
              <a:p>
                <a:pPr lvl="0"/>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598"/>
                </a:stretch>
              </a:blipFill>
            </p:spPr>
            <p:txBody>
              <a:bodyPr/>
              <a:lstStyle/>
              <a:p>
                <a:r>
                  <a:rPr lang="en-US">
                    <a:noFill/>
                  </a:rPr>
                  <a:t> </a:t>
                </a:r>
              </a:p>
            </p:txBody>
          </p:sp>
        </mc:Fallback>
      </mc:AlternateContent>
    </p:spTree>
    <p:extLst>
      <p:ext uri="{BB962C8B-B14F-4D97-AF65-F5344CB8AC3E}">
        <p14:creationId xmlns:p14="http://schemas.microsoft.com/office/powerpoint/2010/main" val="4004793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Simplified Timeline of IMA/CSA Events</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Motivation for the Timeline Simplification</a:t>
            </a:r>
            <a:r>
              <a:rPr lang="en-US" dirty="0"/>
              <a:t>:</a:t>
            </a:r>
            <a:r>
              <a:rPr lang="en-US" b="0" dirty="0">
                <a:latin typeface="+mn-lt"/>
              </a:rPr>
              <a:t> It should be evident from the preceding section that the full timeline of IMA/CSA reviewed earlier is in many ways different, and more complex, than what is assumed in the Classical- and the Classical+ versions of the classical model.</a:t>
            </a:r>
          </a:p>
          <a:p>
            <a:pPr marL="530225" lvl="1" indent="-285750">
              <a:lnSpc>
                <a:spcPct val="150000"/>
              </a:lnSpc>
              <a:buFont typeface="Wingdings" panose="05000000000000000000" pitchFamily="2" charset="2"/>
              <a:buChar char="q"/>
            </a:pPr>
            <a:r>
              <a:rPr lang="en-US" b="0" dirty="0">
                <a:latin typeface="+mn-lt"/>
              </a:rPr>
              <a:t>However, it is equally evident that the timeline is too complex to be modeled in every detail.</a:t>
            </a:r>
          </a:p>
          <a:p>
            <a:pPr marL="530225" lvl="1" indent="-285750">
              <a:lnSpc>
                <a:spcPct val="150000"/>
              </a:lnSpc>
              <a:buFont typeface="Wingdings" panose="05000000000000000000" pitchFamily="2" charset="2"/>
              <a:buChar char="q"/>
            </a:pPr>
            <a:r>
              <a:rPr lang="en-US" b="0" dirty="0">
                <a:latin typeface="+mn-lt"/>
              </a:rPr>
              <a:t>This section offers a simplification of the timeline designed to extract the events most important for exposure modeling.</a:t>
            </a:r>
          </a:p>
          <a:p>
            <a:pPr marL="530225" lvl="1" indent="-285750">
              <a:lnSpc>
                <a:spcPct val="150000"/>
              </a:lnSpc>
              <a:buFont typeface="Wingdings" panose="05000000000000000000" pitchFamily="2" charset="2"/>
              <a:buChar char="q"/>
            </a:pPr>
            <a:r>
              <a:rPr lang="en-US" b="0">
                <a:latin typeface="+mn-lt"/>
              </a:rPr>
              <a:t>The </a:t>
            </a:r>
            <a:r>
              <a:rPr lang="en-US" b="0" dirty="0">
                <a:latin typeface="+mn-lt"/>
              </a:rPr>
              <a:t>resulting model offers several important improvements over the classical model, while remaining practical and computationally feasible.</a:t>
            </a:r>
          </a:p>
          <a:p>
            <a:pPr lvl="0"/>
            <a:endParaRPr lang="en-US" b="0" dirty="0">
              <a:latin typeface="+mn-lt"/>
            </a:endParaRPr>
          </a:p>
        </p:txBody>
      </p:sp>
    </p:spTree>
    <p:extLst>
      <p:ext uri="{BB962C8B-B14F-4D97-AF65-F5344CB8AC3E}">
        <p14:creationId xmlns:p14="http://schemas.microsoft.com/office/powerpoint/2010/main" val="4276952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Identification of Key Time Periods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Classical MPOR Start/End Dates</a:t>
                </a:r>
                <a:r>
                  <a:rPr lang="en-US" dirty="0"/>
                  <a:t>:</a:t>
                </a:r>
                <a:r>
                  <a:rPr lang="en-US" b="0" dirty="0"/>
                  <a:t> To recap, first the classical model only considers two dates in the timeline of default; the start and the end of the MPoR.</a:t>
                </a:r>
              </a:p>
              <a:p>
                <a:pPr marL="530225" lvl="1" indent="-285750">
                  <a:lnSpc>
                    <a:spcPct val="150000"/>
                  </a:lnSpc>
                  <a:buFont typeface="Wingdings" panose="05000000000000000000" pitchFamily="2" charset="2"/>
                  <a:buChar char="q"/>
                </a:pPr>
                <a:r>
                  <a:rPr lang="en-US" b="0" dirty="0"/>
                  <a:t>The start of the MPoR, denoted by </a:t>
                </a:r>
                <a14:m>
                  <m:oMath xmlns:m="http://schemas.openxmlformats.org/officeDocument/2006/math">
                    <m:r>
                      <a:rPr lang="en-US" b="0" i="1">
                        <a:latin typeface="Cambria Math"/>
                      </a:rPr>
                      <m:t>𝑡</m:t>
                    </m:r>
                    <m:r>
                      <a:rPr lang="en-US" b="0" i="1">
                        <a:latin typeface="Cambria Math"/>
                      </a:rPr>
                      <m:t>−</m:t>
                    </m:r>
                    <m:r>
                      <a:rPr lang="en-US" b="0" i="1">
                        <a:latin typeface="Cambria Math"/>
                      </a:rPr>
                      <m:t>𝛿</m:t>
                    </m:r>
                  </m:oMath>
                </a14:m>
                <a:r>
                  <a:rPr lang="en-US" b="0" dirty="0"/>
                  <a:t>, is defined as the last observation date for which the margin was settled in full (a few days after the observation date).</a:t>
                </a:r>
              </a:p>
              <a:p>
                <a:pPr marL="530225" lvl="1" indent="-285750">
                  <a:lnSpc>
                    <a:spcPct val="150000"/>
                  </a:lnSpc>
                  <a:buFont typeface="Wingdings" panose="05000000000000000000" pitchFamily="2" charset="2"/>
                  <a:buChar char="q"/>
                </a:pPr>
                <a:r>
                  <a:rPr lang="en-US" b="0" dirty="0"/>
                  <a:t>The end of the MPoR, denoted by </a:t>
                </a:r>
                <a14:m>
                  <m:oMath xmlns:m="http://schemas.openxmlformats.org/officeDocument/2006/math">
                    <m:r>
                      <a:rPr lang="en-US" b="0" i="1">
                        <a:latin typeface="Cambria Math"/>
                      </a:rPr>
                      <m:t>𝑡</m:t>
                    </m:r>
                  </m:oMath>
                </a14:m>
                <a:r>
                  <a:rPr lang="en-US" b="0" dirty="0"/>
                  <a:t>, is the observation date on which </a:t>
                </a:r>
                <a14:m>
                  <m:oMath xmlns:m="http://schemas.openxmlformats.org/officeDocument/2006/math">
                    <m:r>
                      <a:rPr lang="en-US" b="0" i="1">
                        <a:latin typeface="Cambria Math"/>
                      </a:rPr>
                      <m:t>𝐷</m:t>
                    </m:r>
                  </m:oMath>
                </a14:m>
                <a:r>
                  <a:rPr lang="en-US" b="0" dirty="0"/>
                  <a:t>’s claim is established.</a:t>
                </a:r>
              </a:p>
              <a:p>
                <a:pPr marL="530225" lvl="1" indent="-285750">
                  <a:lnSpc>
                    <a:spcPct val="150000"/>
                  </a:lnSpc>
                  <a:buFont typeface="Wingdings" panose="05000000000000000000" pitchFamily="2" charset="2"/>
                  <a:buChar char="q"/>
                </a:pPr>
                <a:r>
                  <a:rPr lang="en-US" b="0" dirty="0"/>
                  <a:t>Note that </a:t>
                </a:r>
                <a14:m>
                  <m:oMath xmlns:m="http://schemas.openxmlformats.org/officeDocument/2006/math">
                    <m:r>
                      <a:rPr lang="en-US" b="0" i="1">
                        <a:latin typeface="Cambria Math"/>
                      </a:rPr>
                      <m:t>𝑡</m:t>
                    </m:r>
                  </m:oMath>
                </a14:m>
                <a:r>
                  <a:rPr lang="en-US" b="0" dirty="0"/>
                  <a:t> coincides with the IMA’s </a:t>
                </a:r>
                <a:r>
                  <a:rPr lang="en-US" b="0" i="1" dirty="0"/>
                  <a:t>Early Termination Date</a:t>
                </a:r>
                <a:r>
                  <a:rPr lang="en-US" b="0" dirty="0"/>
                  <a:t> (ETD) discussed earlier.</a:t>
                </a:r>
              </a:p>
              <a:p>
                <a:pPr marL="285750" indent="-285750">
                  <a:lnSpc>
                    <a:spcPct val="150000"/>
                  </a:lnSpc>
                  <a:buFont typeface="Wingdings" panose="05000000000000000000" pitchFamily="2" charset="2"/>
                  <a:buChar char="v"/>
                </a:pPr>
                <a:r>
                  <a:rPr lang="en-US" u="sng" dirty="0"/>
                  <a:t>Classical Model Lag Length Error</a:t>
                </a:r>
                <a:r>
                  <a:rPr lang="en-US" dirty="0"/>
                  <a:t>:</a:t>
                </a:r>
                <a:r>
                  <a:rPr lang="en-US" b="0" dirty="0"/>
                  <a:t> In the classical model there is no clear distinction between the observation and the payment dates, making it difficult to cleanly capture the trade flow effects.</a:t>
                </a:r>
              </a:p>
              <a:p>
                <a:pPr marL="530225" lvl="1" indent="-285750">
                  <a:lnSpc>
                    <a:spcPct val="150000"/>
                  </a:lnSpc>
                  <a:buFont typeface="Wingdings" panose="05000000000000000000" pitchFamily="2" charset="2"/>
                  <a:buChar char="q"/>
                </a:pPr>
                <a:r>
                  <a:rPr lang="en-US" b="0" dirty="0"/>
                  <a:t>For instance, in the classical version of the model, </a:t>
                </a:r>
                <a14:m>
                  <m:oMath xmlns:m="http://schemas.openxmlformats.org/officeDocument/2006/math">
                    <m:r>
                      <a:rPr lang="en-US" b="0" i="1">
                        <a:latin typeface="Cambria Math"/>
                      </a:rPr>
                      <m:t>𝑡</m:t>
                    </m:r>
                    <m:r>
                      <a:rPr lang="en-US" b="0" i="1">
                        <a:latin typeface="Cambria Math"/>
                      </a:rPr>
                      <m:t>−</m:t>
                    </m:r>
                    <m:r>
                      <a:rPr lang="en-US" b="0" i="1">
                        <a:latin typeface="Cambria Math"/>
                      </a:rPr>
                      <m:t>𝛿</m:t>
                    </m:r>
                  </m:oMath>
                </a14:m>
                <a:r>
                  <a:rPr lang="en-US" b="0" dirty="0"/>
                  <a:t> denotes both the last observation date as well as the dates on which all trade flows cease.</a:t>
                </a:r>
              </a:p>
              <a:p>
                <a:pPr marL="530225" lvl="1" indent="-285750">
                  <a:lnSpc>
                    <a:spcPct val="150000"/>
                  </a:lnSpc>
                  <a:buFont typeface="Wingdings" panose="05000000000000000000" pitchFamily="2" charset="2"/>
                  <a:buChar char="q"/>
                </a:pPr>
                <a:r>
                  <a:rPr lang="en-US" b="0" dirty="0"/>
                  <a:t>In reality, the last margin observation date is unlikely to be contentious and trigger stoppage of trade flows, as the margin payment to which the observation corresponds to will only be missed by </a:t>
                </a:r>
                <a14:m>
                  <m:oMath xmlns:m="http://schemas.openxmlformats.org/officeDocument/2006/math">
                    <m:r>
                      <a:rPr lang="en-US" b="0" i="1">
                        <a:latin typeface="Cambria Math"/>
                      </a:rPr>
                      <m:t>𝐶</m:t>
                    </m:r>
                  </m:oMath>
                </a14:m>
                <a:r>
                  <a:rPr lang="en-US" b="0" dirty="0"/>
                  <a:t> several business days later.</a:t>
                </a:r>
              </a:p>
              <a:p>
                <a:pPr marL="530225" lvl="1" indent="-285750">
                  <a:lnSpc>
                    <a:spcPct val="150000"/>
                  </a:lnSpc>
                  <a:buFont typeface="Wingdings" panose="05000000000000000000" pitchFamily="2" charset="2"/>
                  <a:buChar char="q"/>
                </a:pPr>
                <a:r>
                  <a:rPr lang="en-US" b="0" dirty="0"/>
                  <a:t>Specifically, if the market data is observed on day </a:t>
                </a:r>
                <a14:m>
                  <m:oMath xmlns:m="http://schemas.openxmlformats.org/officeDocument/2006/math">
                    <m:r>
                      <a:rPr lang="en-US" b="0" i="1">
                        <a:latin typeface="Cambria Math"/>
                      </a:rPr>
                      <m:t>0</m:t>
                    </m:r>
                  </m:oMath>
                </a14:m>
                <a:r>
                  <a:rPr lang="en-US" b="0" dirty="0"/>
                  <a:t>, the valuation is performed in day </a:t>
                </a:r>
                <a14:m>
                  <m:oMath xmlns:m="http://schemas.openxmlformats.org/officeDocument/2006/math">
                    <m:r>
                      <a:rPr lang="en-US" b="0" i="1">
                        <a:latin typeface="Cambria Math"/>
                      </a:rPr>
                      <m:t>1</m:t>
                    </m:r>
                  </m:oMath>
                </a14:m>
                <a:r>
                  <a:rPr lang="en-US" b="0" dirty="0"/>
                  <a:t>, then only on day </a:t>
                </a:r>
                <a14:m>
                  <m:oMath xmlns:m="http://schemas.openxmlformats.org/officeDocument/2006/math">
                    <m:r>
                      <a:rPr lang="en-US" b="0" i="1">
                        <a:latin typeface="Cambria Math"/>
                      </a:rPr>
                      <m:t>2</m:t>
                    </m:r>
                  </m:oMath>
                </a14:m>
                <a:r>
                  <a:rPr lang="en-US" b="0" dirty="0"/>
                  <a:t> (or </a:t>
                </a:r>
                <a14:m>
                  <m:oMath xmlns:m="http://schemas.openxmlformats.org/officeDocument/2006/math">
                    <m:r>
                      <a:rPr lang="en-US" b="0" i="1">
                        <a:latin typeface="Cambria Math"/>
                      </a:rPr>
                      <m:t>3</m:t>
                    </m:r>
                  </m:oMath>
                </a14:m>
                <a:r>
                  <a:rPr lang="en-US" b="0" dirty="0"/>
                  <a:t> if the notification was late) is the initiation of the actual payment expected to take place.</a:t>
                </a:r>
              </a:p>
              <a:p>
                <a:pPr marL="530225" lvl="1" indent="-285750">
                  <a:lnSpc>
                    <a:spcPct val="150000"/>
                  </a:lnSpc>
                  <a:buFont typeface="Wingdings" panose="05000000000000000000" pitchFamily="2" charset="2"/>
                  <a:buChar char="q"/>
                </a:pPr>
                <a:r>
                  <a:rPr lang="en-US" b="0" dirty="0"/>
                  <a:t>The length of this lag is of the same order of magnitude as typical assumptions for the length of the MPoR, and can be a source of considerable model error if not handled properly.</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420"/>
                </a:stretch>
              </a:blipFill>
            </p:spPr>
            <p:txBody>
              <a:bodyPr/>
              <a:lstStyle/>
              <a:p>
                <a:r>
                  <a:rPr lang="en-US">
                    <a:noFill/>
                  </a:rPr>
                  <a:t> </a:t>
                </a:r>
              </a:p>
            </p:txBody>
          </p:sp>
        </mc:Fallback>
      </mc:AlternateContent>
    </p:spTree>
    <p:extLst>
      <p:ext uri="{BB962C8B-B14F-4D97-AF65-F5344CB8AC3E}">
        <p14:creationId xmlns:p14="http://schemas.microsoft.com/office/powerpoint/2010/main" val="3006880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Identification of Key Time Periods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Delineating Observations and Payment Dates</a:t>
                </a:r>
                <a:r>
                  <a:rPr lang="en-US" dirty="0"/>
                  <a:t>:</a:t>
                </a:r>
                <a:r>
                  <a:rPr lang="en-US" b="0" dirty="0"/>
                  <a:t> In the simplified timeline proposed here, care is kept to take care of the distinction between the observation and the payment dates, and also to consider the possibility that </a:t>
                </a:r>
                <a14:m>
                  <m:oMath xmlns:m="http://schemas.openxmlformats.org/officeDocument/2006/math">
                    <m:r>
                      <a:rPr lang="en-US" b="0" i="1">
                        <a:latin typeface="Cambria Math"/>
                      </a:rPr>
                      <m:t>𝐷</m:t>
                    </m:r>
                  </m:oMath>
                </a14:m>
                <a:r>
                  <a:rPr lang="en-US" b="0" dirty="0"/>
                  <a:t> may take the action of stopping a particular type of flow at a different time than </a:t>
                </a:r>
                <a14:m>
                  <m:oMath xmlns:m="http://schemas.openxmlformats.org/officeDocument/2006/math">
                    <m:r>
                      <a:rPr lang="en-US" b="0" i="1">
                        <a:latin typeface="Cambria Math"/>
                      </a:rPr>
                      <m:t>𝐶</m:t>
                    </m:r>
                  </m:oMath>
                </a14:m>
                <a:r>
                  <a:rPr lang="en-US" b="0" dirty="0"/>
                  <a:t> does.</a:t>
                </a:r>
              </a:p>
              <a:p>
                <a:pPr marL="530225" lvl="1" indent="-285750">
                  <a:lnSpc>
                    <a:spcPct val="150000"/>
                  </a:lnSpc>
                  <a:buFont typeface="Wingdings" panose="05000000000000000000" pitchFamily="2" charset="2"/>
                  <a:buChar char="q"/>
                </a:pPr>
                <a:r>
                  <a:rPr lang="en-US" b="0" dirty="0"/>
                  <a:t>Accordingly, the model includes two potentially different observation dates for which </a:t>
                </a:r>
                <a14:m>
                  <m:oMath xmlns:m="http://schemas.openxmlformats.org/officeDocument/2006/math">
                    <m:r>
                      <a:rPr lang="en-US" b="0" i="1">
                        <a:latin typeface="Cambria Math"/>
                      </a:rPr>
                      <m:t>𝐷</m:t>
                    </m:r>
                  </m:oMath>
                </a14:m>
                <a:r>
                  <a:rPr lang="en-US" b="0" dirty="0"/>
                  <a:t> and </a:t>
                </a:r>
                <a14:m>
                  <m:oMath xmlns:m="http://schemas.openxmlformats.org/officeDocument/2006/math">
                    <m:r>
                      <a:rPr lang="en-US" b="0" i="1">
                        <a:latin typeface="Cambria Math"/>
                      </a:rPr>
                      <m:t>𝐶</m:t>
                    </m:r>
                  </m:oMath>
                </a14:m>
                <a:r>
                  <a:rPr lang="en-US" b="0" dirty="0"/>
                  <a:t> later settle their margin flows in full for the last time; and two potentially different dates when they pay their trade flows respectively for the last time.</a:t>
                </a:r>
              </a:p>
              <a:p>
                <a:pPr marL="530225" lvl="1" indent="-285750">
                  <a:lnSpc>
                    <a:spcPct val="150000"/>
                  </a:lnSpc>
                  <a:buFont typeface="Wingdings" panose="05000000000000000000" pitchFamily="2" charset="2"/>
                  <a:buChar char="q"/>
                </a:pPr>
                <a:r>
                  <a:rPr lang="en-US" b="0" dirty="0"/>
                  <a:t>The end of the MPoR is defined as in the same way as in the classical model, to coincide with the ETD.</a:t>
                </a:r>
              </a:p>
              <a:p>
                <a:pPr marL="530225" lvl="1" indent="-285750">
                  <a:lnSpc>
                    <a:spcPct val="150000"/>
                  </a:lnSpc>
                  <a:buFont typeface="Wingdings" panose="05000000000000000000" pitchFamily="2" charset="2"/>
                  <a:buChar char="q"/>
                </a:pPr>
                <a:r>
                  <a:rPr lang="en-US" b="0" dirty="0"/>
                  <a:t>The table below summarizes the notation for the five dates in the simplified timeline.</a:t>
                </a:r>
              </a:p>
              <a:p>
                <a:pPr lvl="0"/>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2229508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599"/>
            <a:ext cx="8153400" cy="5715000"/>
          </a:xfrm>
        </p:spPr>
        <p:txBody>
          <a:bodyPr/>
          <a:lstStyle/>
          <a:p>
            <a:pPr algn="ctr">
              <a:lnSpc>
                <a:spcPct val="150000"/>
              </a:lnSpc>
            </a:pPr>
            <a:r>
              <a:rPr lang="en-US" sz="1600" dirty="0"/>
              <a:t>Identification of Key Time Periods - 3</a:t>
            </a:r>
          </a:p>
          <a:p>
            <a:pPr lvl="0">
              <a:lnSpc>
                <a:spcPct val="150000"/>
              </a:lnSpc>
            </a:pPr>
            <a:endParaRPr lang="en-US" b="0" dirty="0">
              <a:latin typeface="+mn-lt"/>
            </a:endParaRPr>
          </a:p>
          <a:p>
            <a:pPr lvl="0"/>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277042841"/>
                  </p:ext>
                </p:extLst>
              </p:nvPr>
            </p:nvGraphicFramePr>
            <p:xfrm>
              <a:off x="685800" y="2209800"/>
              <a:ext cx="7391400" cy="3886201"/>
            </p:xfrm>
            <a:graphic>
              <a:graphicData uri="http://schemas.openxmlformats.org/drawingml/2006/table">
                <a:tbl>
                  <a:tblPr firstRow="1" firstCol="1" bandRow="1">
                    <a:tableStyleId>{5C22544A-7EE6-4342-B048-85BDC9FD1C3A}</a:tableStyleId>
                  </a:tblPr>
                  <a:tblGrid>
                    <a:gridCol w="4876657">
                      <a:extLst>
                        <a:ext uri="{9D8B030D-6E8A-4147-A177-3AD203B41FA5}">
                          <a16:colId xmlns:a16="http://schemas.microsoft.com/office/drawing/2014/main" val="20000"/>
                        </a:ext>
                      </a:extLst>
                    </a:gridCol>
                    <a:gridCol w="1250425">
                      <a:extLst>
                        <a:ext uri="{9D8B030D-6E8A-4147-A177-3AD203B41FA5}">
                          <a16:colId xmlns:a16="http://schemas.microsoft.com/office/drawing/2014/main" val="20001"/>
                        </a:ext>
                      </a:extLst>
                    </a:gridCol>
                    <a:gridCol w="1264318">
                      <a:extLst>
                        <a:ext uri="{9D8B030D-6E8A-4147-A177-3AD203B41FA5}">
                          <a16:colId xmlns:a16="http://schemas.microsoft.com/office/drawing/2014/main" val="20002"/>
                        </a:ext>
                      </a:extLst>
                    </a:gridCol>
                  </a:tblGrid>
                  <a:tr h="378585">
                    <a:tc>
                      <a:txBody>
                        <a:bodyPr/>
                        <a:lstStyle/>
                        <a:p>
                          <a:pPr marL="0" marR="0" algn="ctr">
                            <a:lnSpc>
                              <a:spcPct val="150000"/>
                            </a:lnSpc>
                            <a:spcBef>
                              <a:spcPts val="0"/>
                            </a:spcBef>
                            <a:spcAft>
                              <a:spcPts val="1000"/>
                            </a:spcAft>
                          </a:pPr>
                          <a:r>
                            <a:rPr lang="en-US" sz="1200" dirty="0">
                              <a:effectLst/>
                            </a:rPr>
                            <a:t>Event</a:t>
                          </a:r>
                          <a:endParaRPr lang="en-US" sz="1200" dirty="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r>
                            <a:rPr lang="en-US" sz="1200">
                              <a:effectLst/>
                            </a:rPr>
                            <a:t>Date Type</a:t>
                          </a:r>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r>
                            <a:rPr lang="en-US" sz="1200">
                              <a:effectLst/>
                            </a:rPr>
                            <a:t>Notation</a:t>
                          </a:r>
                          <a:endParaRPr lang="en-US" sz="1200">
                            <a:effectLst/>
                            <a:latin typeface="Times New Roman"/>
                            <a:ea typeface="Times New Roman"/>
                          </a:endParaRPr>
                        </a:p>
                      </a:txBody>
                      <a:tcPr marL="68580" marR="68580" marT="0" marB="0"/>
                    </a:tc>
                    <a:extLst>
                      <a:ext uri="{0D108BD9-81ED-4DB2-BD59-A6C34878D82A}">
                        <a16:rowId xmlns:a16="http://schemas.microsoft.com/office/drawing/2014/main" val="10000"/>
                      </a:ext>
                    </a:extLst>
                  </a:tr>
                  <a:tr h="629812">
                    <a:tc>
                      <a:txBody>
                        <a:bodyPr/>
                        <a:lstStyle/>
                        <a:p>
                          <a:pPr marL="0" marR="0" algn="ctr">
                            <a:lnSpc>
                              <a:spcPct val="150000"/>
                            </a:lnSpc>
                            <a:spcBef>
                              <a:spcPts val="0"/>
                            </a:spcBef>
                            <a:spcAft>
                              <a:spcPts val="1000"/>
                            </a:spcAft>
                          </a:pPr>
                          <a:r>
                            <a:rPr lang="en-US" sz="1200">
                              <a:effectLst/>
                            </a:rPr>
                            <a:t>Observation Date for the Last Margin Flow from </a:t>
                          </a:r>
                          <a14:m>
                            <m:oMath xmlns:m="http://schemas.openxmlformats.org/officeDocument/2006/math">
                              <m:r>
                                <a:rPr lang="en-US" sz="1200">
                                  <a:effectLst/>
                                  <a:latin typeface="Cambria Math"/>
                                </a:rPr>
                                <m:t>𝐶</m:t>
                              </m:r>
                            </m:oMath>
                          </a14:m>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r>
                            <a:rPr lang="en-US" sz="1200">
                              <a:effectLst/>
                            </a:rPr>
                            <a:t>Observation</a:t>
                          </a:r>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a:rPr>
                                      <m:t>𝑡</m:t>
                                    </m:r>
                                  </m:e>
                                  <m:sub>
                                    <m:r>
                                      <a:rPr lang="en-US" sz="1200">
                                        <a:effectLst/>
                                        <a:latin typeface="Cambria Math"/>
                                      </a:rPr>
                                      <m:t>𝐶</m:t>
                                    </m:r>
                                  </m:sub>
                                </m:sSub>
                                <m:r>
                                  <a:rPr lang="en-US" sz="1200">
                                    <a:effectLst/>
                                    <a:latin typeface="Cambria Math"/>
                                  </a:rPr>
                                  <m:t>=</m:t>
                                </m:r>
                                <m:r>
                                  <a:rPr lang="en-US" sz="1200">
                                    <a:effectLst/>
                                    <a:latin typeface="Cambria Math"/>
                                  </a:rPr>
                                  <m:t>𝑡</m:t>
                                </m:r>
                                <m:r>
                                  <a:rPr lang="en-US" sz="1200">
                                    <a:effectLst/>
                                    <a:latin typeface="Cambria Math"/>
                                  </a:rPr>
                                  <m:t>−</m:t>
                                </m:r>
                                <m:sSub>
                                  <m:sSubPr>
                                    <m:ctrlPr>
                                      <a:rPr lang="en-US" sz="1200" i="1">
                                        <a:effectLst/>
                                        <a:latin typeface="Cambria Math" panose="02040503050406030204" pitchFamily="18" charset="0"/>
                                      </a:rPr>
                                    </m:ctrlPr>
                                  </m:sSubPr>
                                  <m:e>
                                    <m:r>
                                      <a:rPr lang="en-US" sz="1200">
                                        <a:effectLst/>
                                        <a:latin typeface="Cambria Math"/>
                                      </a:rPr>
                                      <m:t>𝛿</m:t>
                                    </m:r>
                                  </m:e>
                                  <m:sub>
                                    <m:r>
                                      <a:rPr lang="en-US" sz="1200">
                                        <a:effectLst/>
                                        <a:latin typeface="Cambria Math"/>
                                      </a:rPr>
                                      <m:t>𝐶</m:t>
                                    </m:r>
                                  </m:sub>
                                </m:sSub>
                              </m:oMath>
                            </m:oMathPara>
                          </a14:m>
                          <a:endParaRPr lang="en-US" sz="1200">
                            <a:effectLst/>
                            <a:latin typeface="Times New Roman"/>
                            <a:ea typeface="Times New Roman"/>
                          </a:endParaRPr>
                        </a:p>
                      </a:txBody>
                      <a:tcPr marL="68580" marR="68580" marT="0" marB="0"/>
                    </a:tc>
                    <a:extLst>
                      <a:ext uri="{0D108BD9-81ED-4DB2-BD59-A6C34878D82A}">
                        <a16:rowId xmlns:a16="http://schemas.microsoft.com/office/drawing/2014/main" val="10001"/>
                      </a:ext>
                    </a:extLst>
                  </a:tr>
                  <a:tr h="629812">
                    <a:tc>
                      <a:txBody>
                        <a:bodyPr/>
                        <a:lstStyle/>
                        <a:p>
                          <a:pPr marL="0" marR="0" algn="ctr">
                            <a:lnSpc>
                              <a:spcPct val="150000"/>
                            </a:lnSpc>
                            <a:spcBef>
                              <a:spcPts val="0"/>
                            </a:spcBef>
                            <a:spcAft>
                              <a:spcPts val="1000"/>
                            </a:spcAft>
                          </a:pPr>
                          <a:r>
                            <a:rPr lang="en-US" sz="1200">
                              <a:effectLst/>
                            </a:rPr>
                            <a:t>Observation Date for the Last Margin Flow from </a:t>
                          </a:r>
                          <a14:m>
                            <m:oMath xmlns:m="http://schemas.openxmlformats.org/officeDocument/2006/math">
                              <m:r>
                                <a:rPr lang="en-US" sz="1200">
                                  <a:effectLst/>
                                  <a:latin typeface="Cambria Math"/>
                                </a:rPr>
                                <m:t>𝐷</m:t>
                              </m:r>
                            </m:oMath>
                          </a14:m>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r>
                            <a:rPr lang="en-US" sz="1200">
                              <a:effectLst/>
                            </a:rPr>
                            <a:t>Observation</a:t>
                          </a:r>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a:rPr>
                                      <m:t>𝑡</m:t>
                                    </m:r>
                                  </m:e>
                                  <m:sub>
                                    <m:r>
                                      <a:rPr lang="en-US" sz="1200">
                                        <a:effectLst/>
                                        <a:latin typeface="Cambria Math"/>
                                      </a:rPr>
                                      <m:t>𝐷</m:t>
                                    </m:r>
                                  </m:sub>
                                </m:sSub>
                                <m:r>
                                  <a:rPr lang="en-US" sz="1200">
                                    <a:effectLst/>
                                    <a:latin typeface="Cambria Math"/>
                                  </a:rPr>
                                  <m:t>=</m:t>
                                </m:r>
                                <m:r>
                                  <a:rPr lang="en-US" sz="1200">
                                    <a:effectLst/>
                                    <a:latin typeface="Cambria Math"/>
                                  </a:rPr>
                                  <m:t>𝑡</m:t>
                                </m:r>
                                <m:r>
                                  <a:rPr lang="en-US" sz="1200">
                                    <a:effectLst/>
                                    <a:latin typeface="Cambria Math"/>
                                  </a:rPr>
                                  <m:t>−</m:t>
                                </m:r>
                                <m:sSub>
                                  <m:sSubPr>
                                    <m:ctrlPr>
                                      <a:rPr lang="en-US" sz="1200" i="1">
                                        <a:effectLst/>
                                        <a:latin typeface="Cambria Math" panose="02040503050406030204" pitchFamily="18" charset="0"/>
                                      </a:rPr>
                                    </m:ctrlPr>
                                  </m:sSubPr>
                                  <m:e>
                                    <m:r>
                                      <a:rPr lang="en-US" sz="1200">
                                        <a:effectLst/>
                                        <a:latin typeface="Cambria Math"/>
                                      </a:rPr>
                                      <m:t>𝛿</m:t>
                                    </m:r>
                                  </m:e>
                                  <m:sub>
                                    <m:r>
                                      <a:rPr lang="en-US" sz="1200">
                                        <a:effectLst/>
                                        <a:latin typeface="Cambria Math"/>
                                      </a:rPr>
                                      <m:t>𝐷</m:t>
                                    </m:r>
                                  </m:sub>
                                </m:sSub>
                              </m:oMath>
                            </m:oMathPara>
                          </a14:m>
                          <a:endParaRPr lang="en-US" sz="1200">
                            <a:effectLst/>
                            <a:latin typeface="Times New Roman"/>
                            <a:ea typeface="Times New Roman"/>
                          </a:endParaRPr>
                        </a:p>
                      </a:txBody>
                      <a:tcPr marL="68580" marR="68580" marT="0" marB="0"/>
                    </a:tc>
                    <a:extLst>
                      <a:ext uri="{0D108BD9-81ED-4DB2-BD59-A6C34878D82A}">
                        <a16:rowId xmlns:a16="http://schemas.microsoft.com/office/drawing/2014/main" val="10002"/>
                      </a:ext>
                    </a:extLst>
                  </a:tr>
                  <a:tr h="809090">
                    <a:tc>
                      <a:txBody>
                        <a:bodyPr/>
                        <a:lstStyle/>
                        <a:p>
                          <a:pPr marL="0" marR="0" algn="ctr">
                            <a:lnSpc>
                              <a:spcPct val="150000"/>
                            </a:lnSpc>
                            <a:spcBef>
                              <a:spcPts val="0"/>
                            </a:spcBef>
                            <a:spcAft>
                              <a:spcPts val="1000"/>
                            </a:spcAft>
                          </a:pPr>
                          <a:r>
                            <a:rPr lang="en-US" sz="1200">
                              <a:effectLst/>
                            </a:rPr>
                            <a:t>Observation Date for the Last Trade Flow Payment from </a:t>
                          </a:r>
                          <a14:m>
                            <m:oMath xmlns:m="http://schemas.openxmlformats.org/officeDocument/2006/math">
                              <m:r>
                                <a:rPr lang="en-US" sz="1200">
                                  <a:effectLst/>
                                  <a:latin typeface="Cambria Math"/>
                                </a:rPr>
                                <m:t>𝐶</m:t>
                              </m:r>
                            </m:oMath>
                          </a14:m>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r>
                            <a:rPr lang="en-US" sz="1200">
                              <a:effectLst/>
                            </a:rPr>
                            <a:t>Settlement</a:t>
                          </a:r>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a:rPr>
                                      <m:t>𝑡</m:t>
                                    </m:r>
                                  </m:e>
                                  <m:sub>
                                    <m:r>
                                      <a:rPr lang="en-US" sz="1200">
                                        <a:effectLst/>
                                        <a:latin typeface="Cambria Math"/>
                                      </a:rPr>
                                      <m:t>𝐶</m:t>
                                    </m:r>
                                  </m:sub>
                                </m:sSub>
                                <m:r>
                                  <a:rPr lang="en-US" sz="1200">
                                    <a:effectLst/>
                                    <a:latin typeface="Cambria Math"/>
                                  </a:rPr>
                                  <m:t>′=</m:t>
                                </m:r>
                                <m:r>
                                  <a:rPr lang="en-US" sz="1200">
                                    <a:effectLst/>
                                    <a:latin typeface="Cambria Math"/>
                                  </a:rPr>
                                  <m:t>𝑡</m:t>
                                </m:r>
                                <m:r>
                                  <a:rPr lang="en-US" sz="1200">
                                    <a:effectLst/>
                                    <a:latin typeface="Cambria Math"/>
                                  </a:rPr>
                                  <m:t>−</m:t>
                                </m:r>
                                <m:sSub>
                                  <m:sSubPr>
                                    <m:ctrlPr>
                                      <a:rPr lang="en-US" sz="1200" i="1">
                                        <a:effectLst/>
                                        <a:latin typeface="Cambria Math" panose="02040503050406030204" pitchFamily="18" charset="0"/>
                                      </a:rPr>
                                    </m:ctrlPr>
                                  </m:sSubPr>
                                  <m:e>
                                    <m:r>
                                      <a:rPr lang="en-US" sz="1200">
                                        <a:effectLst/>
                                        <a:latin typeface="Cambria Math"/>
                                      </a:rPr>
                                      <m:t>𝛿</m:t>
                                    </m:r>
                                  </m:e>
                                  <m:sub>
                                    <m:r>
                                      <a:rPr lang="en-US" sz="1200">
                                        <a:effectLst/>
                                        <a:latin typeface="Cambria Math"/>
                                      </a:rPr>
                                      <m:t>𝐶</m:t>
                                    </m:r>
                                  </m:sub>
                                </m:sSub>
                                <m:r>
                                  <a:rPr lang="en-US" sz="1200">
                                    <a:effectLst/>
                                    <a:latin typeface="Cambria Math"/>
                                  </a:rPr>
                                  <m:t>′</m:t>
                                </m:r>
                              </m:oMath>
                            </m:oMathPara>
                          </a14:m>
                          <a:endParaRPr lang="en-US" sz="1200">
                            <a:effectLst/>
                            <a:latin typeface="Times New Roman"/>
                            <a:ea typeface="Times New Roman"/>
                          </a:endParaRPr>
                        </a:p>
                      </a:txBody>
                      <a:tcPr marL="68580" marR="68580" marT="0" marB="0"/>
                    </a:tc>
                    <a:extLst>
                      <a:ext uri="{0D108BD9-81ED-4DB2-BD59-A6C34878D82A}">
                        <a16:rowId xmlns:a16="http://schemas.microsoft.com/office/drawing/2014/main" val="10003"/>
                      </a:ext>
                    </a:extLst>
                  </a:tr>
                  <a:tr h="809090">
                    <a:tc>
                      <a:txBody>
                        <a:bodyPr/>
                        <a:lstStyle/>
                        <a:p>
                          <a:pPr marL="0" marR="0" algn="ctr">
                            <a:lnSpc>
                              <a:spcPct val="150000"/>
                            </a:lnSpc>
                            <a:spcBef>
                              <a:spcPts val="0"/>
                            </a:spcBef>
                            <a:spcAft>
                              <a:spcPts val="1000"/>
                            </a:spcAft>
                          </a:pPr>
                          <a:r>
                            <a:rPr lang="en-US" sz="1200">
                              <a:effectLst/>
                            </a:rPr>
                            <a:t>Observation Date for the Last Trade Flow Payment from </a:t>
                          </a:r>
                          <a14:m>
                            <m:oMath xmlns:m="http://schemas.openxmlformats.org/officeDocument/2006/math">
                              <m:r>
                                <a:rPr lang="en-US" sz="1200">
                                  <a:effectLst/>
                                  <a:latin typeface="Cambria Math"/>
                                </a:rPr>
                                <m:t>𝐷</m:t>
                              </m:r>
                            </m:oMath>
                          </a14:m>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r>
                            <a:rPr lang="en-US" sz="1200">
                              <a:effectLst/>
                            </a:rPr>
                            <a:t>Settlement</a:t>
                          </a:r>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a:rPr>
                                      <m:t>𝑡</m:t>
                                    </m:r>
                                  </m:e>
                                  <m:sub>
                                    <m:r>
                                      <a:rPr lang="en-US" sz="1200">
                                        <a:effectLst/>
                                        <a:latin typeface="Cambria Math"/>
                                      </a:rPr>
                                      <m:t>𝐷</m:t>
                                    </m:r>
                                  </m:sub>
                                </m:sSub>
                                <m:r>
                                  <a:rPr lang="en-US" sz="1200">
                                    <a:effectLst/>
                                    <a:latin typeface="Cambria Math"/>
                                  </a:rPr>
                                  <m:t>′=</m:t>
                                </m:r>
                                <m:r>
                                  <a:rPr lang="en-US" sz="1200">
                                    <a:effectLst/>
                                    <a:latin typeface="Cambria Math"/>
                                  </a:rPr>
                                  <m:t>𝑡</m:t>
                                </m:r>
                                <m:r>
                                  <a:rPr lang="en-US" sz="1200">
                                    <a:effectLst/>
                                    <a:latin typeface="Cambria Math"/>
                                  </a:rPr>
                                  <m:t>−</m:t>
                                </m:r>
                                <m:sSub>
                                  <m:sSubPr>
                                    <m:ctrlPr>
                                      <a:rPr lang="en-US" sz="1200" i="1">
                                        <a:effectLst/>
                                        <a:latin typeface="Cambria Math" panose="02040503050406030204" pitchFamily="18" charset="0"/>
                                      </a:rPr>
                                    </m:ctrlPr>
                                  </m:sSubPr>
                                  <m:e>
                                    <m:r>
                                      <a:rPr lang="en-US" sz="1200">
                                        <a:effectLst/>
                                        <a:latin typeface="Cambria Math"/>
                                      </a:rPr>
                                      <m:t>𝛿</m:t>
                                    </m:r>
                                  </m:e>
                                  <m:sub>
                                    <m:r>
                                      <a:rPr lang="en-US" sz="1200">
                                        <a:effectLst/>
                                        <a:latin typeface="Cambria Math"/>
                                      </a:rPr>
                                      <m:t>𝐷</m:t>
                                    </m:r>
                                  </m:sub>
                                </m:sSub>
                                <m:r>
                                  <a:rPr lang="en-US" sz="1200">
                                    <a:effectLst/>
                                    <a:latin typeface="Cambria Math"/>
                                  </a:rPr>
                                  <m:t>′</m:t>
                                </m:r>
                              </m:oMath>
                            </m:oMathPara>
                          </a14:m>
                          <a:endParaRPr lang="en-US" sz="1200">
                            <a:effectLst/>
                            <a:latin typeface="Times New Roman"/>
                            <a:ea typeface="Times New Roman"/>
                          </a:endParaRPr>
                        </a:p>
                      </a:txBody>
                      <a:tcPr marL="68580" marR="68580" marT="0" marB="0"/>
                    </a:tc>
                    <a:extLst>
                      <a:ext uri="{0D108BD9-81ED-4DB2-BD59-A6C34878D82A}">
                        <a16:rowId xmlns:a16="http://schemas.microsoft.com/office/drawing/2014/main" val="10004"/>
                      </a:ext>
                    </a:extLst>
                  </a:tr>
                  <a:tr h="629812">
                    <a:tc>
                      <a:txBody>
                        <a:bodyPr/>
                        <a:lstStyle/>
                        <a:p>
                          <a:pPr marL="0" marR="0" algn="ctr">
                            <a:lnSpc>
                              <a:spcPct val="150000"/>
                            </a:lnSpc>
                            <a:spcBef>
                              <a:spcPts val="0"/>
                            </a:spcBef>
                            <a:spcAft>
                              <a:spcPts val="1000"/>
                            </a:spcAft>
                          </a:pPr>
                          <a:r>
                            <a:rPr lang="en-US" sz="1200">
                              <a:effectLst/>
                            </a:rPr>
                            <a:t>ETD</a:t>
                          </a:r>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r>
                            <a:rPr lang="en-US" sz="1200">
                              <a:effectLst/>
                            </a:rPr>
                            <a:t>Observation</a:t>
                          </a:r>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𝑡</m:t>
                                </m:r>
                              </m:oMath>
                            </m:oMathPara>
                          </a14:m>
                          <a:endParaRPr lang="en-US" sz="1200" dirty="0">
                            <a:effectLst/>
                            <a:latin typeface="Times New Roman"/>
                            <a:ea typeface="Times New Roman"/>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277042841"/>
                  </p:ext>
                </p:extLst>
              </p:nvPr>
            </p:nvGraphicFramePr>
            <p:xfrm>
              <a:off x="685800" y="2209800"/>
              <a:ext cx="7391400" cy="3886201"/>
            </p:xfrm>
            <a:graphic>
              <a:graphicData uri="http://schemas.openxmlformats.org/drawingml/2006/table">
                <a:tbl>
                  <a:tblPr firstRow="1" firstCol="1" bandRow="1">
                    <a:tableStyleId>{5C22544A-7EE6-4342-B048-85BDC9FD1C3A}</a:tableStyleId>
                  </a:tblPr>
                  <a:tblGrid>
                    <a:gridCol w="4876657"/>
                    <a:gridCol w="1250425"/>
                    <a:gridCol w="1264318"/>
                  </a:tblGrid>
                  <a:tr h="378585">
                    <a:tc>
                      <a:txBody>
                        <a:bodyPr/>
                        <a:lstStyle/>
                        <a:p>
                          <a:pPr marL="0" marR="0" algn="ctr">
                            <a:lnSpc>
                              <a:spcPct val="150000"/>
                            </a:lnSpc>
                            <a:spcBef>
                              <a:spcPts val="0"/>
                            </a:spcBef>
                            <a:spcAft>
                              <a:spcPts val="1000"/>
                            </a:spcAft>
                          </a:pPr>
                          <a:r>
                            <a:rPr lang="en-US" sz="1200" dirty="0">
                              <a:effectLst/>
                            </a:rPr>
                            <a:t>Event</a:t>
                          </a:r>
                          <a:endParaRPr lang="en-US" sz="1200" dirty="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r>
                            <a:rPr lang="en-US" sz="1200">
                              <a:effectLst/>
                            </a:rPr>
                            <a:t>Date Type</a:t>
                          </a:r>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r>
                            <a:rPr lang="en-US" sz="1200">
                              <a:effectLst/>
                            </a:rPr>
                            <a:t>Notation</a:t>
                          </a:r>
                          <a:endParaRPr lang="en-US" sz="1200">
                            <a:effectLst/>
                            <a:latin typeface="Times New Roman"/>
                            <a:ea typeface="Times New Roman"/>
                          </a:endParaRPr>
                        </a:p>
                      </a:txBody>
                      <a:tcPr marL="68580" marR="68580" marT="0" marB="0"/>
                    </a:tc>
                  </a:tr>
                  <a:tr h="629812">
                    <a:tc>
                      <a:txBody>
                        <a:bodyPr/>
                        <a:lstStyle/>
                        <a:p>
                          <a:endParaRPr lang="en-US"/>
                        </a:p>
                      </a:txBody>
                      <a:tcPr marL="68580" marR="68580" marT="0" marB="0">
                        <a:blipFill rotWithShape="1">
                          <a:blip r:embed="rId2"/>
                          <a:stretch>
                            <a:fillRect l="-125" t="-61165" r="-51500" b="-458252"/>
                          </a:stretch>
                        </a:blipFill>
                      </a:tcPr>
                    </a:tc>
                    <a:tc>
                      <a:txBody>
                        <a:bodyPr/>
                        <a:lstStyle/>
                        <a:p>
                          <a:pPr marL="0" marR="0" algn="ctr">
                            <a:lnSpc>
                              <a:spcPct val="150000"/>
                            </a:lnSpc>
                            <a:spcBef>
                              <a:spcPts val="0"/>
                            </a:spcBef>
                            <a:spcAft>
                              <a:spcPts val="1000"/>
                            </a:spcAft>
                          </a:pPr>
                          <a:r>
                            <a:rPr lang="en-US" sz="1200">
                              <a:effectLst/>
                            </a:rPr>
                            <a:t>Observation</a:t>
                          </a:r>
                          <a:endParaRPr lang="en-US" sz="1200">
                            <a:effectLst/>
                            <a:latin typeface="Times New Roman"/>
                            <a:ea typeface="Times New Roman"/>
                          </a:endParaRPr>
                        </a:p>
                      </a:txBody>
                      <a:tcPr marL="68580" marR="68580" marT="0" marB="0"/>
                    </a:tc>
                    <a:tc>
                      <a:txBody>
                        <a:bodyPr/>
                        <a:lstStyle/>
                        <a:p>
                          <a:endParaRPr lang="en-US"/>
                        </a:p>
                      </a:txBody>
                      <a:tcPr marL="68580" marR="68580" marT="0" marB="0">
                        <a:blipFill rotWithShape="1">
                          <a:blip r:embed="rId2"/>
                          <a:stretch>
                            <a:fillRect l="-485990" t="-61165" b="-458252"/>
                          </a:stretch>
                        </a:blipFill>
                      </a:tcPr>
                    </a:tc>
                  </a:tr>
                  <a:tr h="629812">
                    <a:tc>
                      <a:txBody>
                        <a:bodyPr/>
                        <a:lstStyle/>
                        <a:p>
                          <a:endParaRPr lang="en-US"/>
                        </a:p>
                      </a:txBody>
                      <a:tcPr marL="68580" marR="68580" marT="0" marB="0">
                        <a:blipFill rotWithShape="1">
                          <a:blip r:embed="rId2"/>
                          <a:stretch>
                            <a:fillRect l="-125" t="-159615" r="-51500" b="-353846"/>
                          </a:stretch>
                        </a:blipFill>
                      </a:tcPr>
                    </a:tc>
                    <a:tc>
                      <a:txBody>
                        <a:bodyPr/>
                        <a:lstStyle/>
                        <a:p>
                          <a:pPr marL="0" marR="0" algn="ctr">
                            <a:lnSpc>
                              <a:spcPct val="150000"/>
                            </a:lnSpc>
                            <a:spcBef>
                              <a:spcPts val="0"/>
                            </a:spcBef>
                            <a:spcAft>
                              <a:spcPts val="1000"/>
                            </a:spcAft>
                          </a:pPr>
                          <a:r>
                            <a:rPr lang="en-US" sz="1200">
                              <a:effectLst/>
                            </a:rPr>
                            <a:t>Observation</a:t>
                          </a:r>
                          <a:endParaRPr lang="en-US" sz="1200">
                            <a:effectLst/>
                            <a:latin typeface="Times New Roman"/>
                            <a:ea typeface="Times New Roman"/>
                          </a:endParaRPr>
                        </a:p>
                      </a:txBody>
                      <a:tcPr marL="68580" marR="68580" marT="0" marB="0"/>
                    </a:tc>
                    <a:tc>
                      <a:txBody>
                        <a:bodyPr/>
                        <a:lstStyle/>
                        <a:p>
                          <a:endParaRPr lang="en-US"/>
                        </a:p>
                      </a:txBody>
                      <a:tcPr marL="68580" marR="68580" marT="0" marB="0">
                        <a:blipFill rotWithShape="1">
                          <a:blip r:embed="rId2"/>
                          <a:stretch>
                            <a:fillRect l="-485990" t="-159615" b="-353846"/>
                          </a:stretch>
                        </a:blipFill>
                      </a:tcPr>
                    </a:tc>
                  </a:tr>
                  <a:tr h="809090">
                    <a:tc>
                      <a:txBody>
                        <a:bodyPr/>
                        <a:lstStyle/>
                        <a:p>
                          <a:endParaRPr lang="en-US"/>
                        </a:p>
                      </a:txBody>
                      <a:tcPr marL="68580" marR="68580" marT="0" marB="0">
                        <a:blipFill rotWithShape="1">
                          <a:blip r:embed="rId2"/>
                          <a:stretch>
                            <a:fillRect l="-125" t="-204545" r="-51500" b="-178788"/>
                          </a:stretch>
                        </a:blipFill>
                      </a:tcPr>
                    </a:tc>
                    <a:tc>
                      <a:txBody>
                        <a:bodyPr/>
                        <a:lstStyle/>
                        <a:p>
                          <a:pPr marL="0" marR="0" algn="ctr">
                            <a:lnSpc>
                              <a:spcPct val="150000"/>
                            </a:lnSpc>
                            <a:spcBef>
                              <a:spcPts val="0"/>
                            </a:spcBef>
                            <a:spcAft>
                              <a:spcPts val="1000"/>
                            </a:spcAft>
                          </a:pPr>
                          <a:r>
                            <a:rPr lang="en-US" sz="1200">
                              <a:effectLst/>
                            </a:rPr>
                            <a:t>Settlement</a:t>
                          </a:r>
                          <a:endParaRPr lang="en-US" sz="1200">
                            <a:effectLst/>
                            <a:latin typeface="Times New Roman"/>
                            <a:ea typeface="Times New Roman"/>
                          </a:endParaRPr>
                        </a:p>
                      </a:txBody>
                      <a:tcPr marL="68580" marR="68580" marT="0" marB="0"/>
                    </a:tc>
                    <a:tc>
                      <a:txBody>
                        <a:bodyPr/>
                        <a:lstStyle/>
                        <a:p>
                          <a:endParaRPr lang="en-US"/>
                        </a:p>
                      </a:txBody>
                      <a:tcPr marL="68580" marR="68580" marT="0" marB="0">
                        <a:blipFill rotWithShape="1">
                          <a:blip r:embed="rId2"/>
                          <a:stretch>
                            <a:fillRect l="-485990" t="-204545" b="-178788"/>
                          </a:stretch>
                        </a:blipFill>
                      </a:tcPr>
                    </a:tc>
                  </a:tr>
                  <a:tr h="809090">
                    <a:tc>
                      <a:txBody>
                        <a:bodyPr/>
                        <a:lstStyle/>
                        <a:p>
                          <a:endParaRPr lang="en-US"/>
                        </a:p>
                      </a:txBody>
                      <a:tcPr marL="68580" marR="68580" marT="0" marB="0">
                        <a:blipFill rotWithShape="1">
                          <a:blip r:embed="rId2"/>
                          <a:stretch>
                            <a:fillRect l="-125" t="-302256" r="-51500" b="-77444"/>
                          </a:stretch>
                        </a:blipFill>
                      </a:tcPr>
                    </a:tc>
                    <a:tc>
                      <a:txBody>
                        <a:bodyPr/>
                        <a:lstStyle/>
                        <a:p>
                          <a:pPr marL="0" marR="0" algn="ctr">
                            <a:lnSpc>
                              <a:spcPct val="150000"/>
                            </a:lnSpc>
                            <a:spcBef>
                              <a:spcPts val="0"/>
                            </a:spcBef>
                            <a:spcAft>
                              <a:spcPts val="1000"/>
                            </a:spcAft>
                          </a:pPr>
                          <a:r>
                            <a:rPr lang="en-US" sz="1200">
                              <a:effectLst/>
                            </a:rPr>
                            <a:t>Settlement</a:t>
                          </a:r>
                          <a:endParaRPr lang="en-US" sz="1200">
                            <a:effectLst/>
                            <a:latin typeface="Times New Roman"/>
                            <a:ea typeface="Times New Roman"/>
                          </a:endParaRPr>
                        </a:p>
                      </a:txBody>
                      <a:tcPr marL="68580" marR="68580" marT="0" marB="0"/>
                    </a:tc>
                    <a:tc>
                      <a:txBody>
                        <a:bodyPr/>
                        <a:lstStyle/>
                        <a:p>
                          <a:endParaRPr lang="en-US"/>
                        </a:p>
                      </a:txBody>
                      <a:tcPr marL="68580" marR="68580" marT="0" marB="0">
                        <a:blipFill rotWithShape="1">
                          <a:blip r:embed="rId2"/>
                          <a:stretch>
                            <a:fillRect l="-485990" t="-302256" b="-77444"/>
                          </a:stretch>
                        </a:blipFill>
                      </a:tcPr>
                    </a:tc>
                  </a:tr>
                  <a:tr h="629812">
                    <a:tc>
                      <a:txBody>
                        <a:bodyPr/>
                        <a:lstStyle/>
                        <a:p>
                          <a:pPr marL="0" marR="0" algn="ctr">
                            <a:lnSpc>
                              <a:spcPct val="150000"/>
                            </a:lnSpc>
                            <a:spcBef>
                              <a:spcPts val="0"/>
                            </a:spcBef>
                            <a:spcAft>
                              <a:spcPts val="1000"/>
                            </a:spcAft>
                          </a:pPr>
                          <a:r>
                            <a:rPr lang="en-US" sz="1200">
                              <a:effectLst/>
                            </a:rPr>
                            <a:t>ETD</a:t>
                          </a:r>
                          <a:endParaRPr lang="en-US" sz="1200">
                            <a:effectLst/>
                            <a:latin typeface="Times New Roman"/>
                            <a:ea typeface="Times New Roman"/>
                          </a:endParaRPr>
                        </a:p>
                      </a:txBody>
                      <a:tcPr marL="68580" marR="68580" marT="0" marB="0"/>
                    </a:tc>
                    <a:tc>
                      <a:txBody>
                        <a:bodyPr/>
                        <a:lstStyle/>
                        <a:p>
                          <a:pPr marL="0" marR="0" algn="ctr">
                            <a:lnSpc>
                              <a:spcPct val="150000"/>
                            </a:lnSpc>
                            <a:spcBef>
                              <a:spcPts val="0"/>
                            </a:spcBef>
                            <a:spcAft>
                              <a:spcPts val="1000"/>
                            </a:spcAft>
                          </a:pPr>
                          <a:r>
                            <a:rPr lang="en-US" sz="1200">
                              <a:effectLst/>
                            </a:rPr>
                            <a:t>Observation</a:t>
                          </a:r>
                          <a:endParaRPr lang="en-US" sz="1200">
                            <a:effectLst/>
                            <a:latin typeface="Times New Roman"/>
                            <a:ea typeface="Times New Roman"/>
                          </a:endParaRPr>
                        </a:p>
                      </a:txBody>
                      <a:tcPr marL="68580" marR="68580" marT="0" marB="0"/>
                    </a:tc>
                    <a:tc>
                      <a:txBody>
                        <a:bodyPr/>
                        <a:lstStyle/>
                        <a:p>
                          <a:endParaRPr lang="en-US"/>
                        </a:p>
                      </a:txBody>
                      <a:tcPr marL="68580" marR="68580" marT="0" marB="0">
                        <a:blipFill rotWithShape="1">
                          <a:blip r:embed="rId2"/>
                          <a:stretch>
                            <a:fillRect l="-485990" t="-519417"/>
                          </a:stretch>
                        </a:blipFill>
                      </a:tcPr>
                    </a:tc>
                  </a:tr>
                </a:tbl>
              </a:graphicData>
            </a:graphic>
          </p:graphicFrame>
        </mc:Fallback>
      </mc:AlternateContent>
      <p:sp>
        <p:nvSpPr>
          <p:cNvPr id="5" name="Rectangle 2"/>
          <p:cNvSpPr>
            <a:spLocks noChangeArrowheads="1"/>
          </p:cNvSpPr>
          <p:nvPr/>
        </p:nvSpPr>
        <p:spPr bwMode="auto">
          <a:xfrm>
            <a:off x="2743200" y="1690299"/>
            <a:ext cx="369408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altLang="en-US" sz="1200" b="1" i="0" strike="noStrike" cap="none" normalizeH="0" baseline="0" dirty="0">
                <a:ln>
                  <a:noFill/>
                </a:ln>
                <a:solidFill>
                  <a:schemeClr val="tx1"/>
                </a:solidFill>
                <a:effectLst/>
                <a:latin typeface="Arial" pitchFamily="34" charset="0"/>
                <a:ea typeface="Times New Roman" pitchFamily="18" charset="0"/>
                <a:cs typeface="Arial" pitchFamily="34" charset="0"/>
              </a:rPr>
              <a:t>Notation for the Dates in the Simplified Timeline</a:t>
            </a:r>
            <a:endParaRPr kumimoji="0" lang="en-US" altLang="en-US" sz="1800" b="1" i="0"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784004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Identification of Key Time Periods - 4</a:t>
                </a:r>
              </a:p>
              <a:p>
                <a:pPr lvl="0">
                  <a:lnSpc>
                    <a:spcPct val="150000"/>
                  </a:lnSpc>
                </a:pPr>
                <a:endParaRPr lang="en-US" b="0" dirty="0">
                  <a:latin typeface="+mn-lt"/>
                </a:endParaRPr>
              </a:p>
              <a:p>
                <a:pPr marL="285750" lvl="0" indent="-285750">
                  <a:buFont typeface="Wingdings" panose="05000000000000000000" pitchFamily="2" charset="2"/>
                  <a:buChar char="v"/>
                </a:pPr>
                <a:r>
                  <a:rPr lang="en-US" u="sng" dirty="0"/>
                  <a:t>Current Scheme MPoR Start Date</a:t>
                </a:r>
                <a:r>
                  <a:rPr lang="en-US" dirty="0"/>
                  <a:t>:</a:t>
                </a:r>
                <a:r>
                  <a:rPr lang="en-US" b="0" dirty="0"/>
                  <a:t> The start of the MPoR in the current model is </a:t>
                </a:r>
                <a14:m>
                  <m:oMath xmlns:m="http://schemas.openxmlformats.org/officeDocument/2006/math">
                    <m:r>
                      <a:rPr lang="en-US" b="0" i="1">
                        <a:latin typeface="Cambria Math"/>
                      </a:rPr>
                      <m:t>𝑡</m:t>
                    </m:r>
                    <m:r>
                      <a:rPr lang="en-US" b="0" i="1">
                        <a:latin typeface="Cambria Math"/>
                      </a:rPr>
                      <m:t>−</m:t>
                    </m:r>
                    <m:r>
                      <a:rPr lang="en-US" b="0" i="1">
                        <a:latin typeface="Cambria Math"/>
                      </a:rPr>
                      <m:t>𝛿</m:t>
                    </m:r>
                  </m:oMath>
                </a14:m>
                <a:r>
                  <a:rPr lang="en-US" b="0" dirty="0"/>
                  <a:t>, which in the notation of table above may be defined symmetrically as</a:t>
                </a:r>
              </a:p>
              <a:p>
                <a:r>
                  <a:rPr lang="en-US" b="0" dirty="0"/>
                  <a:t> </a:t>
                </a:r>
              </a:p>
              <a:p>
                <a:pPr/>
                <a14:m>
                  <m:oMathPara xmlns:m="http://schemas.openxmlformats.org/officeDocument/2006/math">
                    <m:oMathParaPr>
                      <m:jc m:val="centerGroup"/>
                    </m:oMathParaPr>
                    <m:oMath xmlns:m="http://schemas.openxmlformats.org/officeDocument/2006/math">
                      <m:r>
                        <a:rPr lang="en-US" b="0" i="1">
                          <a:latin typeface="Cambria Math"/>
                        </a:rPr>
                        <m:t>𝛿</m:t>
                      </m:r>
                      <m:r>
                        <a:rPr lang="en-US" b="0" i="1">
                          <a:latin typeface="Cambria Math"/>
                        </a:rPr>
                        <m:t>=</m:t>
                      </m:r>
                      <m:func>
                        <m:funcPr>
                          <m:ctrlPr>
                            <a:rPr lang="en-US" b="0" i="1">
                              <a:latin typeface="Cambria Math" panose="02040503050406030204" pitchFamily="18" charset="0"/>
                            </a:rPr>
                          </m:ctrlPr>
                        </m:funcPr>
                        <m:fName>
                          <m:r>
                            <m:rPr>
                              <m:sty m:val="p"/>
                            </m:rPr>
                            <a:rPr lang="en-US" b="0">
                              <a:latin typeface="Cambria Math"/>
                            </a:rPr>
                            <m:t>max</m:t>
                          </m:r>
                        </m:fName>
                        <m:e>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e>
                          </m:d>
                        </m:e>
                      </m:func>
                    </m:oMath>
                  </m:oMathPara>
                </a14:m>
                <a:endParaRPr lang="en-US" b="0" dirty="0"/>
              </a:p>
              <a:p>
                <a:endParaRPr lang="en-US" b="0" dirty="0"/>
              </a:p>
              <a:p>
                <a:pPr marL="246062" lvl="2" indent="0">
                  <a:buNone/>
                </a:pPr>
                <a14:m>
                  <m:oMath xmlns:m="http://schemas.openxmlformats.org/officeDocument/2006/math">
                    <m:r>
                      <a:rPr lang="en-US" b="0" i="1">
                        <a:latin typeface="Cambria Math"/>
                      </a:rPr>
                      <m:t>𝐶</m:t>
                    </m:r>
                  </m:oMath>
                </a14:m>
                <a:r>
                  <a:rPr lang="en-US" b="0" dirty="0"/>
                  <a:t> is always expected to stop posting margin no later than the non-defaulting party </a:t>
                </a:r>
                <a14:m>
                  <m:oMath xmlns:m="http://schemas.openxmlformats.org/officeDocument/2006/math">
                    <m:r>
                      <a:rPr lang="en-US" b="0" i="1">
                        <a:latin typeface="Cambria Math"/>
                      </a:rPr>
                      <m:t>𝐷</m:t>
                    </m:r>
                  </m:oMath>
                </a14:m>
                <a:r>
                  <a:rPr lang="en-US" b="0" dirty="0"/>
                  <a:t>, and therefore on would very likely have</a:t>
                </a:r>
              </a:p>
              <a:p>
                <a:r>
                  <a:rPr lang="en-US" b="0" dirty="0"/>
                  <a:t> </a:t>
                </a:r>
              </a:p>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oMath>
                  </m:oMathPara>
                </a14:m>
                <a:endParaRPr lang="en-US" b="0" dirty="0"/>
              </a:p>
              <a:p>
                <a:r>
                  <a:rPr lang="en-US" b="0" dirty="0"/>
                  <a:t> </a:t>
                </a:r>
              </a:p>
              <a:p>
                <a:pPr marL="246062" lvl="2" indent="0">
                  <a:buNone/>
                </a:pPr>
                <a:r>
                  <a:rPr lang="en-US" b="0" dirty="0"/>
                  <a:t>and</a:t>
                </a:r>
              </a:p>
              <a:p>
                <a:r>
                  <a:rPr lang="en-US" b="0" dirty="0"/>
                  <a:t> </a:t>
                </a:r>
              </a:p>
              <a:p>
                <a:pPr/>
                <a14:m>
                  <m:oMathPara xmlns:m="http://schemas.openxmlformats.org/officeDocument/2006/math">
                    <m:oMathParaPr>
                      <m:jc m:val="centerGroup"/>
                    </m:oMathParaPr>
                    <m:oMath xmlns:m="http://schemas.openxmlformats.org/officeDocument/2006/math">
                      <m:r>
                        <a:rPr lang="en-US" b="0" i="1">
                          <a:latin typeface="Cambria Math"/>
                        </a:rPr>
                        <m:t>𝛿</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oMath>
                  </m:oMathPara>
                </a14:m>
                <a:endParaRPr lang="en-US" b="0" dirty="0"/>
              </a:p>
              <a:p>
                <a:r>
                  <a:rPr lang="en-US" b="0" dirty="0"/>
                  <a:t> </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853570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Identification of Key Time Periods - 5</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Exposure Model Timeline Lag Choices</a:t>
                </a:r>
                <a:r>
                  <a:rPr lang="en-US" dirty="0"/>
                  <a:t>:</a:t>
                </a:r>
                <a:r>
                  <a:rPr lang="en-US" b="0" dirty="0">
                    <a:latin typeface="+mn-lt"/>
                  </a:rPr>
                  <a:t> The second column in the table above specifies which of the dates is the observation date, and which is the settlement or the payment date.</a:t>
                </a:r>
              </a:p>
              <a:p>
                <a:pPr marL="530225" lvl="1" indent="-285750">
                  <a:lnSpc>
                    <a:spcPct val="150000"/>
                  </a:lnSpc>
                  <a:buFont typeface="Wingdings" panose="05000000000000000000" pitchFamily="2" charset="2"/>
                  <a:buChar char="q"/>
                </a:pPr>
                <a:r>
                  <a:rPr lang="en-US" b="0" dirty="0">
                    <a:latin typeface="+mn-lt"/>
                  </a:rPr>
                  <a:t>According to the notation established in the table,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oMath>
                </a14:m>
                <a:r>
                  <a:rPr lang="en-US" b="0" dirty="0">
                    <a:latin typeface="+mn-lt"/>
                  </a:rPr>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oMath>
                </a14:m>
                <a:r>
                  <a:rPr lang="en-US" b="0" dirty="0">
                    <a:latin typeface="+mn-lt"/>
                  </a:rPr>
                  <a:t> are the lengths of time preceding the ETD during which changes in the portfolio values no longer result in collateral payments by </a:t>
                </a:r>
                <a14:m>
                  <m:oMath xmlns:m="http://schemas.openxmlformats.org/officeDocument/2006/math">
                    <m:r>
                      <a:rPr lang="en-US" b="0" i="1">
                        <a:latin typeface="Cambria Math"/>
                      </a:rPr>
                      <m:t>𝐶</m:t>
                    </m:r>
                  </m:oMath>
                </a14:m>
                <a:r>
                  <a:rPr lang="en-US" b="0" dirty="0">
                    <a:latin typeface="+mn-lt"/>
                  </a:rPr>
                  <a:t> and </a:t>
                </a:r>
                <a14:m>
                  <m:oMath xmlns:m="http://schemas.openxmlformats.org/officeDocument/2006/math">
                    <m:r>
                      <a:rPr lang="en-US" b="0" i="1">
                        <a:latin typeface="Cambria Math"/>
                      </a:rPr>
                      <m:t>𝐷</m:t>
                    </m:r>
                  </m:oMath>
                </a14:m>
                <a:r>
                  <a:rPr lang="en-US" b="0" dirty="0">
                    <a:latin typeface="+mn-lt"/>
                  </a:rPr>
                  <a:t>, respectively.</a:t>
                </a:r>
              </a:p>
              <a:p>
                <a:pPr marL="530225" lvl="1" indent="-285750">
                  <a:lnSpc>
                    <a:spcPct val="150000"/>
                  </a:lnSpc>
                  <a:buFont typeface="Wingdings" panose="05000000000000000000" pitchFamily="2" charset="2"/>
                  <a:buChar char="q"/>
                </a:pPr>
                <a:r>
                  <a:rPr lang="en-US" b="0" dirty="0">
                    <a:latin typeface="+mn-lt"/>
                  </a:rPr>
                  <a:t>Similarly,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oMath>
                </a14:m>
                <a:r>
                  <a:rPr lang="en-US" b="0" dirty="0">
                    <a:latin typeface="+mn-lt"/>
                  </a:rPr>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r>
                      <a:rPr lang="en-US" b="0" i="1">
                        <a:latin typeface="Cambria Math"/>
                      </a:rPr>
                      <m:t>′</m:t>
                    </m:r>
                  </m:oMath>
                </a14:m>
                <a:r>
                  <a:rPr lang="en-US" b="0" dirty="0">
                    <a:latin typeface="+mn-lt"/>
                  </a:rPr>
                  <a:t> are the lengths of time preceding the ETD during which the respective parties do not pay trade flows.</a:t>
                </a:r>
              </a:p>
              <a:p>
                <a:pPr marL="530225" lvl="1" indent="-285750">
                  <a:lnSpc>
                    <a:spcPct val="150000"/>
                  </a:lnSpc>
                  <a:buFont typeface="Wingdings" panose="05000000000000000000" pitchFamily="2" charset="2"/>
                  <a:buChar char="q"/>
                </a:pPr>
                <a:r>
                  <a:rPr lang="en-US" b="0" dirty="0">
                    <a:latin typeface="+mn-lt"/>
                  </a:rPr>
                  <a:t>In, say, a Classical 10 day MPoR model</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r>
                        <a:rPr lang="en-US" b="0" i="1">
                          <a:latin typeface="Cambria Math"/>
                        </a:rPr>
                        <m:t>=10 </m:t>
                      </m:r>
                      <m:r>
                        <a:rPr lang="en-US" b="0" i="1">
                          <a:latin typeface="Cambria Math"/>
                        </a:rPr>
                        <m:t>𝐵𝐷</m:t>
                      </m:r>
                    </m:oMath>
                  </m:oMathPara>
                </a14:m>
                <a:endParaRPr lang="en-US" b="0" dirty="0">
                  <a:latin typeface="+mn-lt"/>
                </a:endParaRPr>
              </a:p>
              <a:p>
                <a:pPr marL="407988" lvl="3" indent="0">
                  <a:lnSpc>
                    <a:spcPct val="150000"/>
                  </a:lnSpc>
                  <a:buNone/>
                </a:pPr>
                <a:r>
                  <a:rPr lang="en-US" b="0" dirty="0">
                    <a:latin typeface="+mn-lt"/>
                  </a:rPr>
                  <a:t>with</a:t>
                </a:r>
              </a:p>
              <a:p>
                <a:pPr>
                  <a:lnSpc>
                    <a:spcPct val="150000"/>
                  </a:lnSpc>
                </a:pPr>
                <a14:m>
                  <m:oMathPara xmlns:m="http://schemas.openxmlformats.org/officeDocument/2006/math">
                    <m:oMathParaPr>
                      <m:jc m:val="centerGroup"/>
                    </m:oMathParaPr>
                    <m:oMath xmlns:m="http://schemas.openxmlformats.org/officeDocument/2006/math">
                      <m:sSubSup>
                        <m:sSubSupPr>
                          <m:ctrlPr>
                            <a:rPr lang="en-US" b="0" i="1">
                              <a:latin typeface="Cambria Math" panose="02040503050406030204" pitchFamily="18" charset="0"/>
                            </a:rPr>
                          </m:ctrlPr>
                        </m:sSubSupPr>
                        <m:e>
                          <m:r>
                            <a:rPr lang="en-US" b="0" i="1">
                              <a:latin typeface="Cambria Math"/>
                            </a:rPr>
                            <m:t>𝛿</m:t>
                          </m:r>
                        </m:e>
                        <m:sub>
                          <m:r>
                            <a:rPr lang="en-US" b="0" i="1">
                              <a:latin typeface="Cambria Math"/>
                            </a:rPr>
                            <m:t>𝐶</m:t>
                          </m:r>
                        </m:sub>
                        <m:sup>
                          <m:r>
                            <a:rPr lang="en-US" b="0" i="1">
                              <a:latin typeface="Cambria Math"/>
                            </a:rPr>
                            <m:t>′</m:t>
                          </m:r>
                        </m:sup>
                      </m:sSubSup>
                      <m:r>
                        <a:rPr lang="en-US" b="0" i="1">
                          <a:latin typeface="Cambria Math"/>
                        </a:rPr>
                        <m:t>=</m:t>
                      </m:r>
                      <m:sSubSup>
                        <m:sSubSupPr>
                          <m:ctrlPr>
                            <a:rPr lang="en-US" b="0" i="1">
                              <a:latin typeface="Cambria Math" panose="02040503050406030204" pitchFamily="18" charset="0"/>
                            </a:rPr>
                          </m:ctrlPr>
                        </m:sSubSupPr>
                        <m:e>
                          <m:r>
                            <a:rPr lang="en-US" b="0" i="1">
                              <a:latin typeface="Cambria Math"/>
                            </a:rPr>
                            <m:t>𝛿</m:t>
                          </m:r>
                        </m:e>
                        <m:sub>
                          <m:r>
                            <a:rPr lang="en-US" b="0" i="1">
                              <a:latin typeface="Cambria Math"/>
                            </a:rPr>
                            <m:t>𝐷</m:t>
                          </m:r>
                        </m:sub>
                        <m:sup>
                          <m:r>
                            <a:rPr lang="en-US" b="0" i="1">
                              <a:latin typeface="Cambria Math"/>
                            </a:rPr>
                            <m:t>′</m:t>
                          </m:r>
                        </m:sup>
                      </m:sSubSup>
                      <m:r>
                        <a:rPr lang="en-US" b="0" i="1">
                          <a:latin typeface="Cambria Math"/>
                        </a:rPr>
                        <m:t>=0</m:t>
                      </m:r>
                    </m:oMath>
                  </m:oMathPara>
                </a14:m>
                <a:endParaRPr lang="en-US" b="0" dirty="0">
                  <a:latin typeface="+mn-lt"/>
                </a:endParaRPr>
              </a:p>
              <a:p>
                <a:pPr marL="407988" lvl="3" indent="0">
                  <a:lnSpc>
                    <a:spcPct val="150000"/>
                  </a:lnSpc>
                  <a:buNone/>
                </a:pPr>
                <a:r>
                  <a:rPr lang="en-US" b="0" dirty="0">
                    <a:latin typeface="+mn-lt"/>
                  </a:rPr>
                  <a:t>for Classical+ and</a:t>
                </a:r>
              </a:p>
              <a:p>
                <a:pPr>
                  <a:lnSpc>
                    <a:spcPct val="150000"/>
                  </a:lnSpc>
                </a:pPr>
                <a14:m>
                  <m:oMathPara xmlns:m="http://schemas.openxmlformats.org/officeDocument/2006/math">
                    <m:oMathParaPr>
                      <m:jc m:val="centerGroup"/>
                    </m:oMathParaPr>
                    <m:oMath xmlns:m="http://schemas.openxmlformats.org/officeDocument/2006/math">
                      <m:sSubSup>
                        <m:sSubSupPr>
                          <m:ctrlPr>
                            <a:rPr lang="en-US" b="0" i="1">
                              <a:latin typeface="Cambria Math" panose="02040503050406030204" pitchFamily="18" charset="0"/>
                            </a:rPr>
                          </m:ctrlPr>
                        </m:sSubSupPr>
                        <m:e>
                          <m:r>
                            <a:rPr lang="en-US" b="0" i="1">
                              <a:latin typeface="Cambria Math"/>
                            </a:rPr>
                            <m:t>𝛿</m:t>
                          </m:r>
                        </m:e>
                        <m:sub>
                          <m:r>
                            <a:rPr lang="en-US" b="0" i="1">
                              <a:latin typeface="Cambria Math"/>
                            </a:rPr>
                            <m:t>𝐶</m:t>
                          </m:r>
                        </m:sub>
                        <m:sup>
                          <m:r>
                            <a:rPr lang="en-US" b="0" i="1">
                              <a:latin typeface="Cambria Math"/>
                            </a:rPr>
                            <m:t>′</m:t>
                          </m:r>
                        </m:sup>
                      </m:sSubSup>
                      <m:r>
                        <a:rPr lang="en-US" b="0" i="1">
                          <a:latin typeface="Cambria Math"/>
                        </a:rPr>
                        <m:t>=</m:t>
                      </m:r>
                      <m:sSubSup>
                        <m:sSubSupPr>
                          <m:ctrlPr>
                            <a:rPr lang="en-US" b="0" i="1">
                              <a:latin typeface="Cambria Math" panose="02040503050406030204" pitchFamily="18" charset="0"/>
                            </a:rPr>
                          </m:ctrlPr>
                        </m:sSubSupPr>
                        <m:e>
                          <m:r>
                            <a:rPr lang="en-US" b="0" i="1">
                              <a:latin typeface="Cambria Math"/>
                            </a:rPr>
                            <m:t>𝛿</m:t>
                          </m:r>
                        </m:e>
                        <m:sub>
                          <m:r>
                            <a:rPr lang="en-US" b="0" i="1">
                              <a:latin typeface="Cambria Math"/>
                            </a:rPr>
                            <m:t>𝐷</m:t>
                          </m:r>
                        </m:sub>
                        <m:sup>
                          <m:r>
                            <a:rPr lang="en-US" b="0" i="1">
                              <a:latin typeface="Cambria Math"/>
                            </a:rPr>
                            <m:t>′</m:t>
                          </m:r>
                        </m:sup>
                      </m:sSubSup>
                      <m:r>
                        <a:rPr lang="en-US" b="0" i="1">
                          <a:latin typeface="Cambria Math"/>
                        </a:rPr>
                        <m:t>=10 </m:t>
                      </m:r>
                      <m:r>
                        <a:rPr lang="en-US" b="0" i="1">
                          <a:latin typeface="Cambria Math"/>
                        </a:rPr>
                        <m:t>𝐵𝐷</m:t>
                      </m:r>
                    </m:oMath>
                  </m:oMathPara>
                </a14:m>
                <a:endParaRPr lang="en-US" b="0" dirty="0">
                  <a:latin typeface="+mn-lt"/>
                </a:endParaRPr>
              </a:p>
              <a:p>
                <a:pPr marL="407988" lvl="3" indent="0">
                  <a:lnSpc>
                    <a:spcPct val="150000"/>
                  </a:lnSpc>
                  <a:buNone/>
                </a:pPr>
                <a:r>
                  <a:rPr lang="en-US" b="0" dirty="0">
                    <a:latin typeface="+mn-lt"/>
                  </a:rPr>
                  <a:t>for Classical-.</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822"/>
                </a:stretch>
              </a:blipFill>
            </p:spPr>
            <p:txBody>
              <a:bodyPr/>
              <a:lstStyle/>
              <a:p>
                <a:r>
                  <a:rPr lang="en-US">
                    <a:noFill/>
                  </a:rPr>
                  <a:t> </a:t>
                </a:r>
              </a:p>
            </p:txBody>
          </p:sp>
        </mc:Fallback>
      </mc:AlternateContent>
    </p:spTree>
    <p:extLst>
      <p:ext uri="{BB962C8B-B14F-4D97-AF65-F5344CB8AC3E}">
        <p14:creationId xmlns:p14="http://schemas.microsoft.com/office/powerpoint/2010/main" val="2666560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Establishing the Sequence of Events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Order of the MPoR Events</a:t>
                </a:r>
                <a:r>
                  <a:rPr lang="en-US" dirty="0"/>
                  <a:t>:</a:t>
                </a:r>
                <a:r>
                  <a:rPr lang="en-US" b="0" dirty="0">
                    <a:latin typeface="+mn-lt"/>
                  </a:rPr>
                  <a:t> </a:t>
                </a:r>
                <a:r>
                  <a:rPr lang="en-US" b="0" i="1" dirty="0">
                    <a:latin typeface="+mn-lt"/>
                  </a:rPr>
                  <a:t>A priori</a:t>
                </a:r>
                <a:r>
                  <a:rPr lang="en-US" b="0" dirty="0">
                    <a:latin typeface="+mn-lt"/>
                  </a:rPr>
                  <a:t>, the four events in the Table between the start event and the end event of the MPoR can occur in any order.</a:t>
                </a:r>
              </a:p>
              <a:p>
                <a:pPr marL="530225" lvl="1" indent="-285750">
                  <a:lnSpc>
                    <a:spcPct val="150000"/>
                  </a:lnSpc>
                  <a:buFont typeface="Wingdings" panose="05000000000000000000" pitchFamily="2" charset="2"/>
                  <a:buChar char="q"/>
                </a:pPr>
                <a:r>
                  <a:rPr lang="en-US" b="0" dirty="0">
                    <a:latin typeface="+mn-lt"/>
                  </a:rPr>
                  <a:t>However, this section will now explain why the table very likely shows the proper sequence of events.</a:t>
                </a:r>
              </a:p>
              <a:p>
                <a:pPr marL="285750" lvl="0" indent="-285750">
                  <a:lnSpc>
                    <a:spcPct val="150000"/>
                  </a:lnSpc>
                  <a:buFont typeface="Wingdings" panose="05000000000000000000" pitchFamily="2" charset="2"/>
                  <a:buChar char="v"/>
                </a:pPr>
                <a:r>
                  <a:rPr lang="en-US" u="sng" dirty="0"/>
                  <a:t>Time Lag between Margin/Trade Flows</a:t>
                </a:r>
                <a:r>
                  <a:rPr lang="en-US" dirty="0"/>
                  <a:t>:</a:t>
                </a:r>
                <a:r>
                  <a:rPr lang="en-US" b="0" dirty="0">
                    <a:latin typeface="+mn-lt"/>
                  </a:rPr>
                  <a:t> As discussed earlier, missing trade flows are recognized as a more serious breach of contractual obligations than missing margin flows, especially since the latter may take the form of a margin valuation dispute.</a:t>
                </a:r>
              </a:p>
              <a:p>
                <a:pPr marL="530225" lvl="1" indent="-285750">
                  <a:lnSpc>
                    <a:spcPct val="150000"/>
                  </a:lnSpc>
                  <a:buFont typeface="Wingdings" panose="05000000000000000000" pitchFamily="2" charset="2"/>
                  <a:buChar char="q"/>
                </a:pPr>
                <a:r>
                  <a:rPr lang="en-US" b="0" dirty="0">
                    <a:latin typeface="+mn-lt"/>
                  </a:rPr>
                  <a:t>Therefore, it is reasonable to assume that neither party will stop paying the trade flows before stopping the payment of margin flows.</a:t>
                </a:r>
              </a:p>
              <a:p>
                <a:pPr marL="530225" lvl="1" indent="-285750">
                  <a:lnSpc>
                    <a:spcPct val="150000"/>
                  </a:lnSpc>
                  <a:buFont typeface="Wingdings" panose="05000000000000000000" pitchFamily="2" charset="2"/>
                  <a:buChar char="q"/>
                </a:pPr>
                <a:r>
                  <a:rPr lang="en-US" b="0" dirty="0">
                    <a:latin typeface="+mn-lt"/>
                  </a:rPr>
                  <a:t>Accounting for the margin settlement lag between the observation date and the payment date, this yields</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b="0" i="1">
                              <a:latin typeface="Cambria Math" panose="02040503050406030204" pitchFamily="18" charset="0"/>
                            </a:rPr>
                          </m:ctrlPr>
                        </m:sSubSupPr>
                        <m:e>
                          <m:r>
                            <a:rPr lang="en-US" b="0" i="1">
                              <a:latin typeface="Cambria Math"/>
                            </a:rPr>
                            <m:t>𝛿</m:t>
                          </m:r>
                        </m:e>
                        <m:sub>
                          <m:r>
                            <a:rPr lang="en-US" b="0" i="1">
                              <a:latin typeface="Cambria Math"/>
                            </a:rPr>
                            <m:t>𝐶</m:t>
                          </m:r>
                        </m:sub>
                        <m:sup>
                          <m:r>
                            <a:rPr lang="en-US" b="0" i="1">
                              <a:latin typeface="Cambria Math"/>
                            </a:rPr>
                            <m:t>′</m:t>
                          </m:r>
                        </m:sup>
                      </m:sSubSup>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r>
                        <a:rPr lang="en-US" b="0" i="1">
                          <a:latin typeface="Cambria Math"/>
                        </a:rPr>
                        <m:t>𝑀𝑎𝑟𝑔𝑖𝑛</m:t>
                      </m:r>
                      <m:r>
                        <a:rPr lang="en-US" b="0" i="1">
                          <a:latin typeface="Cambria Math"/>
                        </a:rPr>
                        <m:t> </m:t>
                      </m:r>
                      <m:r>
                        <a:rPr lang="en-US" b="0" i="1">
                          <a:latin typeface="Cambria Math"/>
                        </a:rPr>
                        <m:t>𝑆𝑒𝑡𝑡𝑙𝑒𝑚𝑒𝑛𝑡</m:t>
                      </m:r>
                      <m:r>
                        <a:rPr lang="en-US" b="0" i="1">
                          <a:latin typeface="Cambria Math"/>
                        </a:rPr>
                        <m:t> </m:t>
                      </m:r>
                      <m:r>
                        <a:rPr lang="en-US" b="0" i="1">
                          <a:latin typeface="Cambria Math"/>
                        </a:rPr>
                        <m:t>𝐿𝑎𝑔</m:t>
                      </m:r>
                    </m:oMath>
                  </m:oMathPara>
                </a14:m>
                <a:endParaRPr lang="en-US" b="0" dirty="0">
                  <a:latin typeface="+mn-lt"/>
                </a:endParaRP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b="0" i="1">
                              <a:latin typeface="Cambria Math" panose="02040503050406030204" pitchFamily="18" charset="0"/>
                            </a:rPr>
                          </m:ctrlPr>
                        </m:sSubSupPr>
                        <m:e>
                          <m:r>
                            <a:rPr lang="en-US" b="0" i="1">
                              <a:latin typeface="Cambria Math"/>
                            </a:rPr>
                            <m:t>𝛿</m:t>
                          </m:r>
                        </m:e>
                        <m:sub>
                          <m:r>
                            <a:rPr lang="en-US" b="0" i="1">
                              <a:latin typeface="Cambria Math"/>
                            </a:rPr>
                            <m:t>𝐷</m:t>
                          </m:r>
                        </m:sub>
                        <m:sup>
                          <m:r>
                            <a:rPr lang="en-US" b="0" i="1">
                              <a:latin typeface="Cambria Math"/>
                            </a:rPr>
                            <m:t>′</m:t>
                          </m:r>
                        </m:sup>
                      </m:sSubSup>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r>
                        <a:rPr lang="en-US" b="0" i="1">
                          <a:latin typeface="Cambria Math"/>
                        </a:rPr>
                        <m:t>−</m:t>
                      </m:r>
                      <m:r>
                        <a:rPr lang="en-US" b="0" i="1">
                          <a:latin typeface="Cambria Math"/>
                        </a:rPr>
                        <m:t>𝑀𝑎𝑟𝑔𝑖𝑛</m:t>
                      </m:r>
                      <m:r>
                        <a:rPr lang="en-US" b="0" i="1">
                          <a:latin typeface="Cambria Math"/>
                        </a:rPr>
                        <m:t> </m:t>
                      </m:r>
                      <m:r>
                        <a:rPr lang="en-US" b="0" i="1">
                          <a:latin typeface="Cambria Math"/>
                        </a:rPr>
                        <m:t>𝑆𝑒𝑡𝑡𝑙𝑒𝑚𝑒𝑛𝑡</m:t>
                      </m:r>
                      <m:r>
                        <a:rPr lang="en-US" b="0" i="1">
                          <a:latin typeface="Cambria Math"/>
                        </a:rPr>
                        <m:t> </m:t>
                      </m:r>
                      <m:r>
                        <a:rPr lang="en-US" b="0" i="1">
                          <a:latin typeface="Cambria Math"/>
                        </a:rPr>
                        <m:t>𝐿𝑎𝑔</m:t>
                      </m:r>
                    </m:oMath>
                  </m:oMathPara>
                </a14:m>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747"/>
                </a:stretch>
              </a:blipFill>
            </p:spPr>
            <p:txBody>
              <a:bodyPr/>
              <a:lstStyle/>
              <a:p>
                <a:r>
                  <a:rPr lang="en-US">
                    <a:noFill/>
                  </a:rPr>
                  <a:t> </a:t>
                </a:r>
              </a:p>
            </p:txBody>
          </p:sp>
        </mc:Fallback>
      </mc:AlternateContent>
    </p:spTree>
    <p:extLst>
      <p:ext uri="{BB962C8B-B14F-4D97-AF65-F5344CB8AC3E}">
        <p14:creationId xmlns:p14="http://schemas.microsoft.com/office/powerpoint/2010/main" val="2503418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Establishing the Sequence of Events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Lag between Dealer/Client Events</a:t>
                </a:r>
                <a:r>
                  <a:rPr lang="en-US" dirty="0"/>
                  <a:t>:</a:t>
                </a:r>
                <a:r>
                  <a:rPr lang="en-US" b="0" dirty="0">
                    <a:latin typeface="+mn-lt"/>
                  </a:rPr>
                  <a:t> It is also reasonable to assume that either of the two types of flows is first missed by the defaulting party </a:t>
                </a:r>
                <a14:m>
                  <m:oMath xmlns:m="http://schemas.openxmlformats.org/officeDocument/2006/math">
                    <m:r>
                      <a:rPr lang="en-US" b="0" i="1">
                        <a:latin typeface="Cambria Math"/>
                      </a:rPr>
                      <m:t>𝐶</m:t>
                    </m:r>
                  </m:oMath>
                </a14:m>
                <a:r>
                  <a:rPr lang="en-US" b="0" dirty="0">
                    <a:latin typeface="+mn-lt"/>
                  </a:rPr>
                  <a:t>, and then only by the non-defaulting party </a:t>
                </a:r>
                <a14:m>
                  <m:oMath xmlns:m="http://schemas.openxmlformats.org/officeDocument/2006/math">
                    <m:r>
                      <a:rPr lang="en-US" b="0" i="1">
                        <a:latin typeface="Cambria Math"/>
                      </a:rPr>
                      <m:t>𝐷</m:t>
                    </m:r>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This leads to the following additional constraints on the sequence of events within the timeline:</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oMath>
                  </m:oMathPara>
                </a14:m>
                <a:endParaRPr lang="en-US" b="0" dirty="0">
                  <a:latin typeface="+mn-lt"/>
                </a:endParaRP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r>
                        <a:rPr lang="en-US" b="0" i="1">
                          <a:latin typeface="Cambria Math"/>
                        </a:rPr>
                        <m:t>′</m:t>
                      </m:r>
                    </m:oMath>
                  </m:oMathPara>
                </a14:m>
                <a:endParaRPr lang="en-US" b="0" dirty="0">
                  <a:latin typeface="+mn-lt"/>
                </a:endParaRPr>
              </a:p>
              <a:p>
                <a:pPr>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Client Settlement vs. Dealer Observation</a:t>
                </a:r>
                <a:r>
                  <a:rPr lang="en-US" dirty="0"/>
                  <a:t>:</a:t>
                </a:r>
                <a:r>
                  <a:rPr lang="en-US" b="0" dirty="0">
                    <a:latin typeface="+mn-lt"/>
                  </a:rPr>
                  <a:t> Except in rare and unique situations such as outright operational failures, </a:t>
                </a:r>
                <a14:m>
                  <m:oMath xmlns:m="http://schemas.openxmlformats.org/officeDocument/2006/math">
                    <m:r>
                      <a:rPr lang="en-US" b="0" i="1">
                        <a:latin typeface="Cambria Math"/>
                      </a:rPr>
                      <m:t>𝐷</m:t>
                    </m:r>
                  </m:oMath>
                </a14:m>
                <a:r>
                  <a:rPr lang="en-US" b="0" dirty="0">
                    <a:latin typeface="+mn-lt"/>
                  </a:rPr>
                  <a:t> would not continue to pay margin flows once </a:t>
                </a:r>
                <a14:m>
                  <m:oMath xmlns:m="http://schemas.openxmlformats.org/officeDocument/2006/math">
                    <m:r>
                      <a:rPr lang="en-US" b="0" i="1">
                        <a:latin typeface="Cambria Math"/>
                      </a:rPr>
                      <m:t>𝐶</m:t>
                    </m:r>
                  </m:oMath>
                </a14:m>
                <a:r>
                  <a:rPr lang="en-US" b="0" dirty="0">
                    <a:latin typeface="+mn-lt"/>
                  </a:rPr>
                  <a:t> commits a more serious violation by missing a trade flow, resulting in</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b="0" i="1">
                              <a:latin typeface="Cambria Math" panose="02040503050406030204" pitchFamily="18" charset="0"/>
                            </a:rPr>
                          </m:ctrlPr>
                        </m:sSubSupPr>
                        <m:e>
                          <m:r>
                            <a:rPr lang="en-US" b="0" i="1">
                              <a:latin typeface="Cambria Math"/>
                            </a:rPr>
                            <m:t>𝛿</m:t>
                          </m:r>
                        </m:e>
                        <m:sub>
                          <m:r>
                            <a:rPr lang="en-US" b="0" i="1">
                              <a:latin typeface="Cambria Math"/>
                            </a:rPr>
                            <m:t>𝐶</m:t>
                          </m:r>
                        </m:sub>
                        <m:sup>
                          <m:r>
                            <a:rPr lang="en-US" b="0" i="1">
                              <a:latin typeface="Cambria Math"/>
                            </a:rPr>
                            <m:t>′</m:t>
                          </m:r>
                        </m:sup>
                      </m:sSubSup>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r>
                        <a:rPr lang="en-US" b="0" i="1">
                          <a:latin typeface="Cambria Math"/>
                        </a:rPr>
                        <m:t>−</m:t>
                      </m:r>
                      <m:r>
                        <a:rPr lang="en-US" b="0" i="1">
                          <a:latin typeface="Cambria Math"/>
                        </a:rPr>
                        <m:t>𝑀𝑎𝑟𝑔𝑖𝑛</m:t>
                      </m:r>
                      <m:r>
                        <a:rPr lang="en-US" b="0" i="1">
                          <a:latin typeface="Cambria Math"/>
                        </a:rPr>
                        <m:t> </m:t>
                      </m:r>
                      <m:r>
                        <a:rPr lang="en-US" b="0" i="1">
                          <a:latin typeface="Cambria Math"/>
                        </a:rPr>
                        <m:t>𝑆𝑒𝑡𝑡𝑙𝑒𝑚𝑒𝑛𝑡</m:t>
                      </m:r>
                      <m:r>
                        <a:rPr lang="en-US" b="0" i="1">
                          <a:latin typeface="Cambria Math"/>
                        </a:rPr>
                        <m:t> </m:t>
                      </m:r>
                      <m:r>
                        <a:rPr lang="en-US" b="0" i="1">
                          <a:latin typeface="Cambria Math"/>
                        </a:rPr>
                        <m:t>𝐿𝑎𝑔</m:t>
                      </m:r>
                    </m:oMath>
                  </m:oMathPara>
                </a14:m>
                <a:endParaRPr lang="en-US" b="0" dirty="0">
                  <a:latin typeface="+mn-lt"/>
                </a:endParaRPr>
              </a:p>
              <a:p>
                <a:pPr>
                  <a:lnSpc>
                    <a:spcPct val="150000"/>
                  </a:lnSpc>
                </a:pPr>
                <a:endParaRPr lang="en-US" b="0" dirty="0">
                  <a:latin typeface="+mn-lt"/>
                </a:endParaRPr>
              </a:p>
              <a:p>
                <a:pPr lvl="2">
                  <a:lnSpc>
                    <a:spcPct val="150000"/>
                  </a:lnSpc>
                  <a:buFont typeface="Wingdings" panose="05000000000000000000" pitchFamily="2" charset="2"/>
                  <a:buChar char="q"/>
                </a:pPr>
                <a:r>
                  <a:rPr lang="en-US" b="0" dirty="0">
                    <a:latin typeface="+mn-lt"/>
                  </a:rPr>
                  <a:t>Combining these inequalities results in the chronological order of events shown in the table above.</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3582385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Evaluation of the Client Survival Probability</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Client Survival at MPoR Start</a:t>
                </a:r>
                <a:r>
                  <a:rPr lang="en-US" dirty="0"/>
                  <a:t>:</a:t>
                </a:r>
                <a:r>
                  <a:rPr lang="en-US" b="0" dirty="0">
                    <a:latin typeface="+mn-lt"/>
                  </a:rPr>
                  <a:t> As was the case for the classical model, the setup anchors the exposure date </a:t>
                </a:r>
                <a14:m>
                  <m:oMath xmlns:m="http://schemas.openxmlformats.org/officeDocument/2006/math">
                    <m:r>
                      <a:rPr lang="en-US" b="0" i="1">
                        <a:latin typeface="Cambria Math"/>
                      </a:rPr>
                      <m:t>𝑡</m:t>
                    </m:r>
                  </m:oMath>
                </a14:m>
                <a:r>
                  <a:rPr lang="en-US" b="0" dirty="0">
                    <a:latin typeface="+mn-lt"/>
                  </a:rPr>
                  <a:t> at the termination date ETD, at the very end of the MPoR.</a:t>
                </a:r>
              </a:p>
              <a:p>
                <a:pPr marL="530225" lvl="1" indent="-285750">
                  <a:lnSpc>
                    <a:spcPct val="150000"/>
                  </a:lnSpc>
                  <a:buFont typeface="Wingdings" panose="05000000000000000000" pitchFamily="2" charset="2"/>
                  <a:buChar char="q"/>
                </a:pPr>
                <a:r>
                  <a:rPr lang="en-US" b="0" dirty="0">
                    <a:latin typeface="+mn-lt"/>
                  </a:rPr>
                  <a:t>The ETD is the same for both parties, and constitutes a convenient reference point for aligning the actions of one party against those of the other.</a:t>
                </a:r>
              </a:p>
              <a:p>
                <a:pPr marL="530225" lvl="1" indent="-285750">
                  <a:lnSpc>
                    <a:spcPct val="150000"/>
                  </a:lnSpc>
                  <a:buFont typeface="Wingdings" panose="05000000000000000000" pitchFamily="2" charset="2"/>
                  <a:buChar char="q"/>
                </a:pPr>
                <a:r>
                  <a:rPr lang="en-US" b="0" dirty="0">
                    <a:latin typeface="+mn-lt"/>
                  </a:rPr>
                  <a:t>It needs to be emphasized that the ETD for which the exposure is evaluated does not coincide with the date at which the survival probability is evaluated, e.g. for the computation of the CVA.</a:t>
                </a:r>
              </a:p>
              <a:p>
                <a:pPr marL="530225" lvl="1" indent="-285750">
                  <a:lnSpc>
                    <a:spcPct val="150000"/>
                  </a:lnSpc>
                  <a:buFont typeface="Wingdings" panose="05000000000000000000" pitchFamily="2" charset="2"/>
                  <a:buChar char="q"/>
                </a:pPr>
                <a:r>
                  <a:rPr lang="en-US" b="0" dirty="0">
                    <a:latin typeface="+mn-lt"/>
                  </a:rPr>
                  <a:t>In the simplified timeline, the counterparty survival probability should be evaluated for </a:t>
                </a:r>
                <a14:m>
                  <m:oMath xmlns:m="http://schemas.openxmlformats.org/officeDocument/2006/math">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oMath>
                </a14:m>
                <a:r>
                  <a:rPr lang="en-US" b="0" dirty="0">
                    <a:latin typeface="+mn-lt"/>
                  </a:rPr>
                  <a:t>, the last date when </a:t>
                </a:r>
                <a14:m>
                  <m:oMath xmlns:m="http://schemas.openxmlformats.org/officeDocument/2006/math">
                    <m:r>
                      <a:rPr lang="en-US" b="0" i="1">
                        <a:latin typeface="Cambria Math"/>
                      </a:rPr>
                      <m:t>𝐶</m:t>
                    </m:r>
                  </m:oMath>
                </a14:m>
                <a:r>
                  <a:rPr lang="en-US" b="0" dirty="0">
                    <a:latin typeface="+mn-lt"/>
                  </a:rPr>
                  <a:t> stops paying trade flows – effectively assuming that the default is due to failure-to-pay.</a:t>
                </a:r>
              </a:p>
              <a:p>
                <a:pPr marL="530225" lvl="1" indent="-285750">
                  <a:lnSpc>
                    <a:spcPct val="150000"/>
                  </a:lnSpc>
                  <a:buFont typeface="Wingdings" panose="05000000000000000000" pitchFamily="2" charset="2"/>
                  <a:buChar char="q"/>
                </a:pPr>
                <a:r>
                  <a:rPr lang="en-US" b="0" dirty="0">
                    <a:latin typeface="+mn-lt"/>
                  </a:rPr>
                  <a:t>Hence, if </a:t>
                </a:r>
                <a14:m>
                  <m:oMath xmlns:m="http://schemas.openxmlformats.org/officeDocument/2006/math">
                    <m:r>
                      <a:rPr lang="en-US" b="0" i="1">
                        <a:latin typeface="Cambria Math"/>
                      </a:rPr>
                      <m:t>𝐸𝐸</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is the expected exposure anchored at the ETD </a:t>
                </a:r>
                <a14:m>
                  <m:oMath xmlns:m="http://schemas.openxmlformats.org/officeDocument/2006/math">
                    <m:r>
                      <a:rPr lang="en-US" b="0" i="1">
                        <a:latin typeface="Cambria Math"/>
                      </a:rPr>
                      <m:t>𝑡</m:t>
                    </m:r>
                  </m:oMath>
                </a14:m>
                <a:r>
                  <a:rPr lang="en-US" b="0" dirty="0">
                    <a:latin typeface="+mn-lt"/>
                  </a:rPr>
                  <a:t>, then the incremental contribution to the unilateral CVA from time </a:t>
                </a:r>
                <a14:m>
                  <m:oMath xmlns:m="http://schemas.openxmlformats.org/officeDocument/2006/math">
                    <m:r>
                      <a:rPr lang="en-US" b="0" i="1">
                        <a:latin typeface="Cambria Math"/>
                      </a:rPr>
                      <m:t>𝑡</m:t>
                    </m:r>
                  </m:oMath>
                </a14:m>
                <a:r>
                  <a:rPr lang="en-US" b="0" dirty="0">
                    <a:latin typeface="+mn-lt"/>
                  </a:rPr>
                  <a:t> is, under suitable assumptions, </a:t>
                </a:r>
                <a14:m>
                  <m:oMath xmlns:m="http://schemas.openxmlformats.org/officeDocument/2006/math">
                    <m:r>
                      <a:rPr lang="en-US" b="0" i="1">
                        <a:latin typeface="Cambria Math"/>
                      </a:rPr>
                      <m:t>𝐸𝐸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ℙ</m:t>
                        </m:r>
                      </m:e>
                      <m:sub>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sub>
                    </m:sSub>
                    <m:d>
                      <m:dPr>
                        <m:begChr m:val="["/>
                        <m:endChr m:val="]"/>
                        <m:ctrlPr>
                          <a:rPr lang="en-US" b="0" i="1">
                            <a:latin typeface="Cambria Math" panose="02040503050406030204" pitchFamily="18" charset="0"/>
                          </a:rPr>
                        </m:ctrlPr>
                      </m:dPr>
                      <m:e>
                        <m:r>
                          <a:rPr lang="en-US" b="0" i="1">
                            <a:latin typeface="Cambria Math"/>
                          </a:rPr>
                          <m:t>∙</m:t>
                        </m:r>
                      </m:e>
                    </m:d>
                  </m:oMath>
                </a14:m>
                <a:r>
                  <a:rPr lang="en-US" b="0" dirty="0">
                    <a:latin typeface="+mn-lt"/>
                  </a:rPr>
                  <a:t> where </a:t>
                </a:r>
                <a14:m>
                  <m:oMath xmlns:m="http://schemas.openxmlformats.org/officeDocument/2006/math">
                    <m:r>
                      <a:rPr lang="en-US" b="0" i="1">
                        <a:latin typeface="Cambria Math"/>
                      </a:rPr>
                      <m:t>ℙ</m:t>
                    </m:r>
                  </m:oMath>
                </a14:m>
                <a:r>
                  <a:rPr lang="en-US" b="0" dirty="0">
                    <a:latin typeface="+mn-lt"/>
                  </a:rPr>
                  <a:t> is the survival probability under the model’s measure – later sections contain concrete examples.</a:t>
                </a:r>
              </a:p>
              <a:p>
                <a:pPr marL="285750" indent="-285750">
                  <a:lnSpc>
                    <a:spcPct val="150000"/>
                  </a:lnSpc>
                  <a:buFont typeface="Wingdings" panose="05000000000000000000" pitchFamily="2" charset="2"/>
                  <a:buChar char="v"/>
                </a:pPr>
                <a:r>
                  <a:rPr lang="en-US" u="sng" dirty="0"/>
                  <a:t>Client Survival at MPoR End</a:t>
                </a:r>
                <a:r>
                  <a:rPr lang="en-US" dirty="0"/>
                  <a:t>:</a:t>
                </a:r>
                <a:r>
                  <a:rPr lang="en-US" b="0" dirty="0"/>
                  <a:t> Evaluating the default probability at the anchor date </a:t>
                </a:r>
                <a14:m>
                  <m:oMath xmlns:m="http://schemas.openxmlformats.org/officeDocument/2006/math">
                    <m:r>
                      <a:rPr lang="en-US" b="0" i="1">
                        <a:latin typeface="Cambria Math"/>
                      </a:rPr>
                      <m:t>𝑡</m:t>
                    </m:r>
                  </m:oMath>
                </a14:m>
                <a:r>
                  <a:rPr lang="en-US" b="0" dirty="0"/>
                  <a:t> rather than at </a:t>
                </a:r>
                <a14:m>
                  <m:oMath xmlns:m="http://schemas.openxmlformats.org/officeDocument/2006/math">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oMath>
                </a14:m>
                <a:r>
                  <a:rPr lang="en-US" b="0" dirty="0"/>
                  <a:t> will introduce the slight error in computing the survival probability.</a:t>
                </a:r>
              </a:p>
              <a:p>
                <a:pPr marL="530225" lvl="1" indent="-285750">
                  <a:lnSpc>
                    <a:spcPct val="150000"/>
                  </a:lnSpc>
                  <a:buFont typeface="Wingdings" panose="05000000000000000000" pitchFamily="2" charset="2"/>
                  <a:buChar char="q"/>
                </a:pPr>
                <a:r>
                  <a:rPr lang="en-US" b="0" dirty="0"/>
                  <a:t>While this error is relatively small and is often ignored by practitioners, it takes virtually no effort, and has no impact on model efficiency, to evaluate the survival probability at the right date.</a:t>
                </a:r>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121"/>
                </a:stretch>
              </a:blipFill>
            </p:spPr>
            <p:txBody>
              <a:bodyPr/>
              <a:lstStyle/>
              <a:p>
                <a:r>
                  <a:rPr lang="en-US">
                    <a:noFill/>
                  </a:rPr>
                  <a:t> </a:t>
                </a:r>
              </a:p>
            </p:txBody>
          </p:sp>
        </mc:Fallback>
      </mc:AlternateContent>
    </p:spTree>
    <p:extLst>
      <p:ext uri="{BB962C8B-B14F-4D97-AF65-F5344CB8AC3E}">
        <p14:creationId xmlns:p14="http://schemas.microsoft.com/office/powerpoint/2010/main" val="343928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Introduction and Background - 3</a:t>
            </a:r>
          </a:p>
          <a:p>
            <a:pPr>
              <a:lnSpc>
                <a:spcPct val="150000"/>
              </a:lnSpc>
            </a:pPr>
            <a:endParaRPr lang="en-US" b="0" dirty="0"/>
          </a:p>
          <a:p>
            <a:pPr marL="285750" lvl="0" indent="-285750">
              <a:lnSpc>
                <a:spcPct val="150000"/>
              </a:lnSpc>
              <a:buFont typeface="Wingdings" panose="05000000000000000000" pitchFamily="2" charset="2"/>
              <a:buChar char="v"/>
            </a:pPr>
            <a:r>
              <a:rPr lang="en-US" u="sng" dirty="0"/>
              <a:t>Variation Margin Operational Timelines</a:t>
            </a:r>
            <a:r>
              <a:rPr lang="en-US" dirty="0"/>
              <a:t>:</a:t>
            </a:r>
            <a:r>
              <a:rPr lang="en-US" b="0" dirty="0">
                <a:latin typeface="+mn-lt"/>
              </a:rPr>
              <a:t> This presentation is organized as follows.</a:t>
            </a:r>
          </a:p>
          <a:p>
            <a:pPr marL="530225" lvl="1" indent="-285750">
              <a:lnSpc>
                <a:spcPct val="150000"/>
              </a:lnSpc>
              <a:buFont typeface="Wingdings" panose="05000000000000000000" pitchFamily="2" charset="2"/>
              <a:buChar char="q"/>
            </a:pPr>
            <a:r>
              <a:rPr lang="en-US" b="0" dirty="0">
                <a:latin typeface="+mn-lt"/>
              </a:rPr>
              <a:t>The fundamentals of variation margin posting are first outlined, and the classical collateralized exposure model is then presented.</a:t>
            </a:r>
          </a:p>
          <a:p>
            <a:pPr marL="530225" lvl="1" indent="-285750">
              <a:lnSpc>
                <a:spcPct val="150000"/>
              </a:lnSpc>
              <a:buFont typeface="Wingdings" panose="05000000000000000000" pitchFamily="2" charset="2"/>
              <a:buChar char="q"/>
            </a:pPr>
            <a:r>
              <a:rPr lang="en-US" b="0" dirty="0">
                <a:latin typeface="+mn-lt"/>
              </a:rPr>
              <a:t>The full timelines of events likely to transpire during a credit default are then discussed from both legal and operational perspectives.</a:t>
            </a:r>
          </a:p>
          <a:p>
            <a:pPr marL="530225" lvl="1" indent="-285750">
              <a:lnSpc>
                <a:spcPct val="150000"/>
              </a:lnSpc>
              <a:buFont typeface="Wingdings" panose="05000000000000000000" pitchFamily="2" charset="2"/>
              <a:buChar char="q"/>
            </a:pPr>
            <a:r>
              <a:rPr lang="en-US" b="0" dirty="0">
                <a:latin typeface="+mn-lt"/>
              </a:rPr>
              <a:t>This sets the stage for the proposal of a condensed representation of the timeline suitable for analytical and numerical work.</a:t>
            </a:r>
          </a:p>
          <a:p>
            <a:pPr marL="530225" lvl="1" indent="-285750">
              <a:lnSpc>
                <a:spcPct val="150000"/>
              </a:lnSpc>
              <a:buFont typeface="Wingdings" panose="05000000000000000000" pitchFamily="2" charset="2"/>
              <a:buChar char="q"/>
            </a:pPr>
            <a:r>
              <a:rPr lang="en-US" b="0" dirty="0">
                <a:latin typeface="+mn-lt"/>
              </a:rPr>
              <a:t>The resulting setup results in a more significantly nuanced and flexible definition of the collateralized trading exposure.</a:t>
            </a:r>
          </a:p>
          <a:p>
            <a:pPr marL="530225" lvl="1" indent="-285750">
              <a:lnSpc>
                <a:spcPct val="150000"/>
              </a:lnSpc>
              <a:buFont typeface="Wingdings" panose="05000000000000000000" pitchFamily="2" charset="2"/>
              <a:buChar char="q"/>
            </a:pPr>
            <a:r>
              <a:rPr lang="en-US" b="0" dirty="0">
                <a:latin typeface="+mn-lt"/>
              </a:rPr>
              <a:t>As fixing the actual model parameters (i.e., </a:t>
            </a:r>
            <a:r>
              <a:rPr lang="en-US" b="0" i="1" dirty="0">
                <a:latin typeface="+mn-lt"/>
              </a:rPr>
              <a:t>calibrating</a:t>
            </a:r>
            <a:r>
              <a:rPr lang="en-US" b="0" dirty="0">
                <a:latin typeface="+mn-lt"/>
              </a:rPr>
              <a:t> the MPoR model) requires taking a stance on operational procedures and corporate behavior, the next section discusses how such parametrizations may be done in practice, for various levels of overall model prudence and counterparty types.</a:t>
            </a:r>
          </a:p>
          <a:p>
            <a:pPr>
              <a:lnSpc>
                <a:spcPct val="150000"/>
              </a:lnSpc>
            </a:pPr>
            <a:endParaRPr lang="en-US" b="0" dirty="0">
              <a:latin typeface="+mn-lt"/>
            </a:endParaRPr>
          </a:p>
        </p:txBody>
      </p:sp>
    </p:spTree>
    <p:extLst>
      <p:ext uri="{BB962C8B-B14F-4D97-AF65-F5344CB8AC3E}">
        <p14:creationId xmlns:p14="http://schemas.microsoft.com/office/powerpoint/2010/main" val="38612078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Timeline Calibration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Client Customization of IMA/CSA Specifications</a:t>
                </a:r>
                <a:r>
                  <a:rPr lang="en-US" dirty="0"/>
                  <a:t>:</a:t>
                </a:r>
                <a:r>
                  <a:rPr lang="en-US" b="0" dirty="0">
                    <a:latin typeface="+mn-lt"/>
                  </a:rPr>
                  <a:t> As mentioned earlier, the specific IMA/CSA terms for a given counterparty should always be ideally examined in detail, so that any non-standard provisions may be analyzed by their impact on the timeline.</a:t>
                </a:r>
              </a:p>
              <a:p>
                <a:pPr marL="530225" lvl="1" indent="-285750">
                  <a:lnSpc>
                    <a:spcPct val="150000"/>
                  </a:lnSpc>
                  <a:buFont typeface="Wingdings" panose="05000000000000000000" pitchFamily="2" charset="2"/>
                  <a:buChar char="q"/>
                </a:pPr>
                <a:r>
                  <a:rPr lang="en-US" b="0" dirty="0">
                    <a:latin typeface="+mn-lt"/>
                  </a:rPr>
                  <a:t>For those cases where such bespoke timeline construction is not practical (typically for operational reasons), two standard (</a:t>
                </a:r>
                <a:r>
                  <a:rPr lang="en-US" b="0" i="1" dirty="0">
                    <a:latin typeface="+mn-lt"/>
                  </a:rPr>
                  <a:t>reference</a:t>
                </a:r>
                <a:r>
                  <a:rPr lang="en-US" b="0" dirty="0">
                    <a:latin typeface="+mn-lt"/>
                  </a:rPr>
                  <a:t>) timelines are proposed here.</a:t>
                </a:r>
              </a:p>
              <a:p>
                <a:pPr marL="530225" lvl="1" indent="-285750">
                  <a:lnSpc>
                    <a:spcPct val="150000"/>
                  </a:lnSpc>
                  <a:buFont typeface="Wingdings" panose="05000000000000000000" pitchFamily="2" charset="2"/>
                  <a:buChar char="q"/>
                </a:pPr>
                <a:r>
                  <a:rPr lang="en-US" b="0" dirty="0">
                    <a:latin typeface="+mn-lt"/>
                  </a:rPr>
                  <a:t>This will allow the demonstration of the thought process behind the timeline calibration, and will provide some useful base cases for later numerical tests.</a:t>
                </a:r>
              </a:p>
              <a:p>
                <a:pPr marL="285750" lvl="0" indent="-285750">
                  <a:lnSpc>
                    <a:spcPct val="150000"/>
                  </a:lnSpc>
                  <a:buFont typeface="Wingdings" panose="05000000000000000000" pitchFamily="2" charset="2"/>
                  <a:buChar char="v"/>
                </a:pPr>
                <a:r>
                  <a:rPr lang="en-US" u="sng" dirty="0"/>
                  <a:t>Parametrizing the Client and the Dealer Timelines</a:t>
                </a:r>
                <a:r>
                  <a:rPr lang="en-US" dirty="0"/>
                  <a:t>:</a:t>
                </a:r>
                <a:r>
                  <a:rPr lang="en-US" b="0" dirty="0">
                    <a:latin typeface="+mn-lt"/>
                  </a:rPr>
                  <a:t> While factors such as portfolio size and dispute history with the counterparty should, of course, be considered in establishing the MPoR, an equally important consideration in calibrating the model is the nature of expected response by </a:t>
                </a:r>
                <a14:m>
                  <m:oMath xmlns:m="http://schemas.openxmlformats.org/officeDocument/2006/math">
                    <m:r>
                      <a:rPr lang="en-US" b="0" i="1">
                        <a:latin typeface="Cambria Math"/>
                      </a:rPr>
                      <m:t>𝐵</m:t>
                    </m:r>
                  </m:oMath>
                </a14:m>
                <a:r>
                  <a:rPr lang="en-US" b="0" dirty="0">
                    <a:latin typeface="+mn-lt"/>
                  </a:rPr>
                  <a:t> to a missed margin or trade flow by </a:t>
                </a:r>
                <a14:m>
                  <m:oMath xmlns:m="http://schemas.openxmlformats.org/officeDocument/2006/math">
                    <m:r>
                      <a:rPr lang="en-US" b="0" i="1">
                        <a:latin typeface="Cambria Math"/>
                      </a:rPr>
                      <m:t>𝐶</m:t>
                    </m:r>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Even under plain vanilla IMA/CSA terms, experience shows that the reactions to contract breaches are subject to both human and institutional idiosyncrasies, rendering the MPoR quiet variable.</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719"/>
                </a:stretch>
              </a:blipFill>
            </p:spPr>
            <p:txBody>
              <a:bodyPr/>
              <a:lstStyle/>
              <a:p>
                <a:r>
                  <a:rPr lang="en-US">
                    <a:noFill/>
                  </a:rPr>
                  <a:t> </a:t>
                </a:r>
              </a:p>
            </p:txBody>
          </p:sp>
        </mc:Fallback>
      </mc:AlternateContent>
    </p:spTree>
    <p:extLst>
      <p:ext uri="{BB962C8B-B14F-4D97-AF65-F5344CB8AC3E}">
        <p14:creationId xmlns:p14="http://schemas.microsoft.com/office/powerpoint/2010/main" val="3626288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Timeline Calibration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Aggressive vs. Conservative Timeline Parametrization</a:t>
            </a:r>
            <a:r>
              <a:rPr lang="en-US" dirty="0"/>
              <a:t>:</a:t>
            </a:r>
            <a:r>
              <a:rPr lang="en-US" b="0" dirty="0">
                <a:latin typeface="+mn-lt"/>
              </a:rPr>
              <a:t> Recognizing that “one size does not fit all”, two different calibrations shall therefore be considered; one </a:t>
            </a:r>
            <a:r>
              <a:rPr lang="en-US" b="0" i="1" dirty="0">
                <a:latin typeface="+mn-lt"/>
              </a:rPr>
              <a:t>aggressive </a:t>
            </a:r>
            <a:r>
              <a:rPr lang="en-US" b="0" dirty="0">
                <a:latin typeface="+mn-lt"/>
              </a:rPr>
              <a:t>which assumes the best case scenario for rapidly recognizing the impending default, and taking swift action; and one </a:t>
            </a:r>
            <a:r>
              <a:rPr lang="en-US" b="0" i="1" dirty="0">
                <a:latin typeface="+mn-lt"/>
              </a:rPr>
              <a:t>conservative</a:t>
            </a:r>
            <a:r>
              <a:rPr lang="en-US" b="0" dirty="0">
                <a:latin typeface="+mn-lt"/>
              </a:rPr>
              <a:t>, which takes into consideration not only a likely delay in recognizing that the counterparty default is imminent, but also the possibility that the bank may not aggressively enforce its legal rights afforded under IMA and CSA in order to avoid damaging its reputation.</a:t>
            </a:r>
          </a:p>
          <a:p>
            <a:pPr marL="530225" lvl="1" indent="-285750">
              <a:lnSpc>
                <a:spcPct val="150000"/>
              </a:lnSpc>
              <a:buFont typeface="Wingdings" panose="05000000000000000000" pitchFamily="2" charset="2"/>
              <a:buChar char="q"/>
            </a:pPr>
            <a:r>
              <a:rPr lang="en-US" b="0" dirty="0">
                <a:latin typeface="+mn-lt"/>
              </a:rPr>
              <a:t>In both scenarios daily re-margining is assumed – if a CSA calls for less frequent margin calls than this, the MPoR must be lengthened accordingly.</a:t>
            </a:r>
          </a:p>
          <a:p>
            <a:pPr lvl="0"/>
            <a:endParaRPr lang="en-US" dirty="0"/>
          </a:p>
        </p:txBody>
      </p:sp>
    </p:spTree>
    <p:extLst>
      <p:ext uri="{BB962C8B-B14F-4D97-AF65-F5344CB8AC3E}">
        <p14:creationId xmlns:p14="http://schemas.microsoft.com/office/powerpoint/2010/main" val="65649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Aggressive Calibration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Applicability of the Aggressive Calibration</a:t>
                </a:r>
                <a:r>
                  <a:rPr lang="en-US" dirty="0"/>
                  <a:t>:</a:t>
                </a:r>
                <a:r>
                  <a:rPr lang="en-US" b="0" dirty="0">
                    <a:latin typeface="+mn-lt"/>
                  </a:rPr>
                  <a:t> The aggressive calibration applies to trading relationship between two counterparties that both have string operational competence, and where there is little reputational risk associated with swift and aggressive enforcement of the non-defaulting party’s legal rights against the defaulting party.</a:t>
                </a:r>
              </a:p>
              <a:p>
                <a:pPr marL="285750" lvl="0" indent="-285750">
                  <a:lnSpc>
                    <a:spcPct val="150000"/>
                  </a:lnSpc>
                  <a:buFont typeface="Wingdings" panose="05000000000000000000" pitchFamily="2" charset="2"/>
                  <a:buChar char="v"/>
                </a:pPr>
                <a:r>
                  <a:rPr lang="en-US" u="sng" dirty="0"/>
                  <a:t>Inter-dealer Monitoring and Call-outs</a:t>
                </a:r>
                <a:r>
                  <a:rPr lang="en-US" dirty="0"/>
                  <a:t>:</a:t>
                </a:r>
                <a:r>
                  <a:rPr lang="en-US" b="0" dirty="0">
                    <a:latin typeface="+mn-lt"/>
                  </a:rPr>
                  <a:t> A good example would be trading between two large dealers, both willing to aggressively defend against a possible credit loss.</a:t>
                </a:r>
              </a:p>
              <a:p>
                <a:pPr marL="530225" lvl="1" indent="-285750">
                  <a:lnSpc>
                    <a:spcPct val="150000"/>
                  </a:lnSpc>
                  <a:buFont typeface="Wingdings" panose="05000000000000000000" pitchFamily="2" charset="2"/>
                  <a:buChar char="q"/>
                </a:pPr>
                <a:r>
                  <a:rPr lang="en-US" b="0" dirty="0">
                    <a:latin typeface="+mn-lt"/>
                  </a:rPr>
                  <a:t>The credit officers here are assumed to be diligent in the monitoring of their counterparties, and generally be able to see a default developing, rather than be caught by surprise.</a:t>
                </a:r>
              </a:p>
              <a:p>
                <a:pPr marL="285750" indent="-285750">
                  <a:lnSpc>
                    <a:spcPct val="150000"/>
                  </a:lnSpc>
                  <a:buFont typeface="Wingdings" panose="05000000000000000000" pitchFamily="2" charset="2"/>
                  <a:buChar char="v"/>
                </a:pPr>
                <a:r>
                  <a:rPr lang="en-US" u="sng" dirty="0"/>
                  <a:t>Full Application of Operational Sophistication</a:t>
                </a:r>
                <a:r>
                  <a:rPr lang="en-US" dirty="0"/>
                  <a:t>:</a:t>
                </a:r>
                <a:r>
                  <a:rPr lang="en-US" b="0" dirty="0">
                    <a:latin typeface="+mn-lt"/>
                  </a:rPr>
                  <a:t> Under aggressive calibration, the event of </a:t>
                </a:r>
                <a14:m>
                  <m:oMath xmlns:m="http://schemas.openxmlformats.org/officeDocument/2006/math">
                    <m:r>
                      <a:rPr lang="en-US" b="0" i="1">
                        <a:latin typeface="Cambria Math"/>
                      </a:rPr>
                      <m:t>𝐶</m:t>
                    </m:r>
                  </m:oMath>
                </a14:m>
                <a:r>
                  <a:rPr lang="en-US" b="0" dirty="0">
                    <a:latin typeface="+mn-lt"/>
                  </a:rPr>
                  <a:t> missing or disputing a margin call by any non-trivial amount will, given </a:t>
                </a:r>
                <a14:m>
                  <m:oMath xmlns:m="http://schemas.openxmlformats.org/officeDocument/2006/math">
                    <m:r>
                      <a:rPr lang="en-US" b="0" i="1">
                        <a:latin typeface="Cambria Math"/>
                      </a:rPr>
                      <m:t>𝐶</m:t>
                    </m:r>
                  </m:oMath>
                </a14:m>
                <a:r>
                  <a:rPr lang="en-US" b="0" dirty="0">
                    <a:latin typeface="+mn-lt"/>
                  </a:rPr>
                  <a:t>’s sophistication, immediately alert </a:t>
                </a:r>
                <a14:m>
                  <m:oMath xmlns:m="http://schemas.openxmlformats.org/officeDocument/2006/math">
                    <m:r>
                      <a:rPr lang="en-US" b="0" i="1">
                        <a:latin typeface="Cambria Math"/>
                      </a:rPr>
                      <m:t>𝐷</m:t>
                    </m:r>
                  </m:oMath>
                </a14:m>
                <a:r>
                  <a:rPr lang="en-US" b="0" dirty="0">
                    <a:latin typeface="+mn-lt"/>
                  </a:rPr>
                  <a:t> that an impending default is likely.</a:t>
                </a:r>
              </a:p>
              <a:p>
                <a:pPr marL="530225" lvl="1" indent="-285750">
                  <a:lnSpc>
                    <a:spcPct val="150000"/>
                  </a:lnSpc>
                  <a:buFont typeface="Wingdings" panose="05000000000000000000" pitchFamily="2" charset="2"/>
                  <a:buChar char="q"/>
                </a:pPr>
                <a14:m>
                  <m:oMath xmlns:m="http://schemas.openxmlformats.org/officeDocument/2006/math">
                    <m:r>
                      <a:rPr lang="en-US" b="0" i="1">
                        <a:latin typeface="Cambria Math"/>
                      </a:rPr>
                      <m:t>𝐷</m:t>
                    </m:r>
                  </m:oMath>
                </a14:m>
                <a:r>
                  <a:rPr lang="en-US" b="0" dirty="0">
                    <a:latin typeface="+mn-lt"/>
                  </a:rPr>
                  <a:t> will not be misled by claims of valuation disputes or other excuses, and will send a Notice of Credit Support Default under the IMA/CSA the next business day after the breach of the margin agreement.</a:t>
                </a:r>
              </a:p>
              <a:p>
                <a:pPr marL="530225" lvl="1" indent="-285750">
                  <a:lnSpc>
                    <a:spcPct val="150000"/>
                  </a:lnSpc>
                  <a:buFont typeface="Wingdings" panose="05000000000000000000" pitchFamily="2" charset="2"/>
                  <a:buChar char="q"/>
                </a:pPr>
                <a:r>
                  <a:rPr lang="en-US" b="0" dirty="0">
                    <a:latin typeface="+mn-lt"/>
                  </a:rPr>
                  <a:t>At the same time, to protect itself further, </a:t>
                </a:r>
                <a14:m>
                  <m:oMath xmlns:m="http://schemas.openxmlformats.org/officeDocument/2006/math">
                    <m:r>
                      <a:rPr lang="en-US" b="0" i="1">
                        <a:latin typeface="Cambria Math"/>
                      </a:rPr>
                      <m:t>𝐷</m:t>
                    </m:r>
                  </m:oMath>
                </a14:m>
                <a:r>
                  <a:rPr lang="en-US" b="0" dirty="0">
                    <a:latin typeface="+mn-lt"/>
                  </a:rPr>
                  <a:t> will stop both the margin and the trade flows.</a:t>
                </a:r>
              </a:p>
              <a:p>
                <a:pPr marL="530225" lvl="1" indent="-285750">
                  <a:lnSpc>
                    <a:spcPct val="150000"/>
                  </a:lnSpc>
                  <a:buFont typeface="Wingdings" panose="05000000000000000000" pitchFamily="2" charset="2"/>
                  <a:buChar char="q"/>
                </a:pPr>
                <a:r>
                  <a:rPr lang="en-US" b="0" dirty="0">
                    <a:latin typeface="+mn-lt"/>
                  </a:rPr>
                  <a:t>The counterparty is assumed to simultaneously stop paying margin and trade flows as well, so that no further payments of any kind are exchanged by the parties.</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868" b="-320"/>
                </a:stretch>
              </a:blipFill>
            </p:spPr>
            <p:txBody>
              <a:bodyPr/>
              <a:lstStyle/>
              <a:p>
                <a:r>
                  <a:rPr lang="en-US">
                    <a:noFill/>
                  </a:rPr>
                  <a:t> </a:t>
                </a:r>
              </a:p>
            </p:txBody>
          </p:sp>
        </mc:Fallback>
      </mc:AlternateContent>
    </p:spTree>
    <p:extLst>
      <p:ext uri="{BB962C8B-B14F-4D97-AF65-F5344CB8AC3E}">
        <p14:creationId xmlns:p14="http://schemas.microsoft.com/office/powerpoint/2010/main" val="3761179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Aggressive Calibration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Elimination of Settlement/Herstatt Risk</a:t>
                </a:r>
                <a:r>
                  <a:rPr lang="en-US" dirty="0"/>
                  <a:t>:</a:t>
                </a:r>
                <a:r>
                  <a:rPr lang="en-US" b="0" dirty="0">
                    <a:latin typeface="+mn-lt"/>
                  </a:rPr>
                  <a:t> The simultaneous action by both parties in the Aggressive scenario to stop paying the trade flows at the earliest possible moment results in the elimination of all </a:t>
                </a:r>
                <a:r>
                  <a:rPr lang="en-US" b="0" i="1" dirty="0">
                    <a:latin typeface="+mn-lt"/>
                  </a:rPr>
                  <a:t>settlement</a:t>
                </a:r>
                <a:r>
                  <a:rPr lang="en-US" b="0" dirty="0">
                    <a:latin typeface="+mn-lt"/>
                  </a:rPr>
                  <a:t> risk – the possibility that the dealer may continue paying on its trade flow obligations while not receiving promised payments in return.</a:t>
                </a:r>
              </a:p>
              <a:p>
                <a:pPr marL="530225" lvl="1" indent="-285750">
                  <a:lnSpc>
                    <a:spcPct val="150000"/>
                  </a:lnSpc>
                  <a:buFont typeface="Wingdings" panose="05000000000000000000" pitchFamily="2" charset="2"/>
                  <a:buChar char="q"/>
                </a:pPr>
                <a:r>
                  <a:rPr lang="en-US" b="0" dirty="0">
                    <a:latin typeface="+mn-lt"/>
                  </a:rPr>
                  <a:t>In the context of cross-currency trades, this type of settlement risk is frequently referred to as the </a:t>
                </a:r>
                <a:r>
                  <a:rPr lang="en-US" b="0" i="1" dirty="0">
                    <a:latin typeface="+mn-lt"/>
                  </a:rPr>
                  <a:t>Herstatt</a:t>
                </a:r>
                <a:r>
                  <a:rPr lang="en-US" b="0" dirty="0">
                    <a:latin typeface="+mn-lt"/>
                  </a:rPr>
                  <a:t> risk, after the bank that caused large counterparty losses in this manner (</a:t>
                </a:r>
                <a:r>
                  <a:rPr lang="en-US" b="0" u="sng" dirty="0">
                    <a:latin typeface="+mn-lt"/>
                    <a:hlinkClick r:id="rId2"/>
                  </a:rPr>
                  <a:t>https://en.wikipedia.org/wiki/Settlement_risk</a:t>
                </a:r>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Such risk shall be captured in the Conservative Calibration case below, and shall be discussed in more detail in a later section.</a:t>
                </a:r>
              </a:p>
              <a:p>
                <a:pPr marL="285750" lvl="0" indent="-285750">
                  <a:lnSpc>
                    <a:spcPct val="150000"/>
                  </a:lnSpc>
                  <a:buFont typeface="Wingdings" panose="05000000000000000000" pitchFamily="2" charset="2"/>
                  <a:buChar char="v"/>
                </a:pPr>
                <a:r>
                  <a:rPr lang="en-US" u="sng" dirty="0"/>
                  <a:t>Timeline of the corresponding MPoR</a:t>
                </a:r>
                <a:r>
                  <a:rPr lang="en-US" dirty="0"/>
                  <a:t>:</a:t>
                </a:r>
                <a:r>
                  <a:rPr lang="en-US" b="0" dirty="0"/>
                  <a:t> Despite </a:t>
                </a:r>
                <a14:m>
                  <m:oMath xmlns:m="http://schemas.openxmlformats.org/officeDocument/2006/math">
                    <m:r>
                      <a:rPr lang="en-US" b="0" i="1">
                        <a:latin typeface="Cambria Math"/>
                      </a:rPr>
                      <m:t>𝐷</m:t>
                    </m:r>
                  </m:oMath>
                </a14:m>
                <a:r>
                  <a:rPr lang="en-US" b="0" dirty="0"/>
                  <a:t>’s immediate and aggressive response, the MPoR will still be fairly long due to the way the IMA/CSA operates in practice.</a:t>
                </a:r>
              </a:p>
              <a:p>
                <a:pPr marL="530225" lvl="1" indent="-285750">
                  <a:lnSpc>
                    <a:spcPct val="150000"/>
                  </a:lnSpc>
                  <a:buFont typeface="Wingdings" panose="05000000000000000000" pitchFamily="2" charset="2"/>
                  <a:buChar char="q"/>
                </a:pPr>
                <a:r>
                  <a:rPr lang="en-US" b="0" dirty="0"/>
                  <a:t>In particular, notice that the first period in the simplified timeline is between the last observation date for which the margin was fully settled, and the first date for which </a:t>
                </a:r>
                <a14:m>
                  <m:oMath xmlns:m="http://schemas.openxmlformats.org/officeDocument/2006/math">
                    <m:r>
                      <a:rPr lang="en-US" b="0" i="1">
                        <a:latin typeface="Cambria Math"/>
                      </a:rPr>
                      <m:t>𝐶</m:t>
                    </m:r>
                  </m:oMath>
                </a14:m>
                <a:r>
                  <a:rPr lang="en-US" b="0" dirty="0"/>
                  <a:t> misses a margin flow.</a:t>
                </a:r>
              </a:p>
              <a:p>
                <a:pPr lvl="0">
                  <a:lnSpc>
                    <a:spcPct val="150000"/>
                  </a:lnSpc>
                </a:pPr>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r="-1495"/>
                </a:stretch>
              </a:blipFill>
            </p:spPr>
            <p:txBody>
              <a:bodyPr/>
              <a:lstStyle/>
              <a:p>
                <a:r>
                  <a:rPr lang="en-US">
                    <a:noFill/>
                  </a:rPr>
                  <a:t> </a:t>
                </a:r>
              </a:p>
            </p:txBody>
          </p:sp>
        </mc:Fallback>
      </mc:AlternateContent>
    </p:spTree>
    <p:extLst>
      <p:ext uri="{BB962C8B-B14F-4D97-AF65-F5344CB8AC3E}">
        <p14:creationId xmlns:p14="http://schemas.microsoft.com/office/powerpoint/2010/main" val="3598721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Aggressive Calibration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Comparison with Classical MPoR Timeline</a:t>
                </a:r>
                <a:r>
                  <a:rPr lang="en-US" dirty="0"/>
                  <a:t>:</a:t>
                </a:r>
                <a:r>
                  <a:rPr lang="en-US" b="0" dirty="0"/>
                  <a:t> Since an ETD cannot be designated prior to the event of default, it is unlikely that an MPoR can ever be less than 7 business days.</a:t>
                </a:r>
              </a:p>
              <a:p>
                <a:pPr marL="530225" lvl="1" indent="-285750">
                  <a:lnSpc>
                    <a:spcPct val="150000"/>
                  </a:lnSpc>
                  <a:buFont typeface="Wingdings" panose="05000000000000000000" pitchFamily="2" charset="2"/>
                  <a:buChar char="q"/>
                </a:pPr>
                <a:r>
                  <a:rPr lang="en-US" b="0" dirty="0"/>
                  <a:t>It is remarkable that even under the most aggressive set of assumptions, the MPoR is still only 3 business days shorter than the classical 2-week MPoR.</a:t>
                </a:r>
              </a:p>
              <a:p>
                <a:pPr marL="285750" lvl="0" indent="-285750">
                  <a:lnSpc>
                    <a:spcPct val="150000"/>
                  </a:lnSpc>
                  <a:buFont typeface="Wingdings" panose="05000000000000000000" pitchFamily="2" charset="2"/>
                  <a:buChar char="v"/>
                </a:pPr>
                <a:r>
                  <a:rPr lang="en-US" u="sng" dirty="0"/>
                  <a:t>Detailed Breakdown of the Aggressive Timeline</a:t>
                </a:r>
                <a:r>
                  <a:rPr lang="en-US" dirty="0"/>
                  <a:t>:</a:t>
                </a:r>
                <a:r>
                  <a:rPr lang="en-US" b="0" dirty="0"/>
                  <a:t> The detailed taxonomy of the aggressive timeline is listed in the table down below, and essentially splits the MPoR into two sections; a margin delay period of 3 business days, and a default resolution period of 4 business days.</a:t>
                </a:r>
              </a:p>
              <a:p>
                <a:pPr marL="530225" lvl="1" indent="-285750">
                  <a:lnSpc>
                    <a:spcPct val="150000"/>
                  </a:lnSpc>
                  <a:buFont typeface="Wingdings" panose="05000000000000000000" pitchFamily="2" charset="2"/>
                  <a:buChar char="q"/>
                </a:pPr>
                <a:r>
                  <a:rPr lang="en-US" b="0" dirty="0"/>
                  <a:t>During the latter period, </a:t>
                </a:r>
                <a14:m>
                  <m:oMath xmlns:m="http://schemas.openxmlformats.org/officeDocument/2006/math">
                    <m:r>
                      <a:rPr lang="en-US" b="0" i="1">
                        <a:latin typeface="Cambria Math"/>
                      </a:rPr>
                      <m:t>𝐶</m:t>
                    </m:r>
                  </m:oMath>
                </a14:m>
                <a:r>
                  <a:rPr lang="en-US" b="0" dirty="0"/>
                  <a:t> and </a:t>
                </a:r>
                <a14:m>
                  <m:oMath xmlns:m="http://schemas.openxmlformats.org/officeDocument/2006/math">
                    <m:r>
                      <a:rPr lang="en-US" b="0" i="1">
                        <a:latin typeface="Cambria Math"/>
                      </a:rPr>
                      <m:t>𝐷</m:t>
                    </m:r>
                  </m:oMath>
                </a14:m>
                <a:r>
                  <a:rPr lang="en-US" b="0" dirty="0"/>
                  <a:t> cease paying on the first day, leaving a period of 3 business days where neither party makes any payments.</a:t>
                </a:r>
              </a:p>
              <a:p>
                <a:pPr marL="530225" lvl="1" indent="-285750">
                  <a:lnSpc>
                    <a:spcPct val="150000"/>
                  </a:lnSpc>
                  <a:buFont typeface="Wingdings" panose="05000000000000000000" pitchFamily="2" charset="2"/>
                  <a:buChar char="q"/>
                </a:pPr>
                <a:r>
                  <a:rPr lang="en-US" b="0" dirty="0"/>
                  <a:t>Notice that it is assumed that the ETD is declared to coincide with the ED, i.e., the dealer will terminate as quickly as legally possible.</a:t>
                </a:r>
              </a:p>
              <a:p>
                <a:pPr lvl="0"/>
                <a:endParaRPr lang="en-US" b="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794"/>
                </a:stretch>
              </a:blipFill>
            </p:spPr>
            <p:txBody>
              <a:bodyPr/>
              <a:lstStyle/>
              <a:p>
                <a:r>
                  <a:rPr lang="en-US">
                    <a:noFill/>
                  </a:rPr>
                  <a:t> </a:t>
                </a:r>
              </a:p>
            </p:txBody>
          </p:sp>
        </mc:Fallback>
      </mc:AlternateContent>
    </p:spTree>
    <p:extLst>
      <p:ext uri="{BB962C8B-B14F-4D97-AF65-F5344CB8AC3E}">
        <p14:creationId xmlns:p14="http://schemas.microsoft.com/office/powerpoint/2010/main" val="782172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Conservative Calibration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Non-aggressive Enforcement of CSA Rights</a:t>
            </a:r>
            <a:r>
              <a:rPr lang="en-US" dirty="0"/>
              <a:t>:</a:t>
            </a:r>
            <a:r>
              <a:rPr lang="en-US" b="0" dirty="0">
                <a:latin typeface="+mn-lt"/>
              </a:rPr>
              <a:t> The conservative calibration is intended to cover the situation where the dealer’s enforcement of its rights under the IMA/CSA is deliberate and cautious, rather than swift.</a:t>
            </a:r>
          </a:p>
          <a:p>
            <a:pPr marL="530225" lvl="1" indent="-285750">
              <a:lnSpc>
                <a:spcPct val="150000"/>
              </a:lnSpc>
              <a:buFont typeface="Wingdings" panose="05000000000000000000" pitchFamily="2" charset="2"/>
              <a:buChar char="q"/>
            </a:pPr>
            <a:r>
              <a:rPr lang="en-US" b="0" dirty="0">
                <a:latin typeface="+mn-lt"/>
              </a:rPr>
              <a:t>There may be several reasons for such a situation, sometime acing in tandem.</a:t>
            </a:r>
          </a:p>
          <a:p>
            <a:pPr marL="285750" lvl="0" indent="-285750">
              <a:lnSpc>
                <a:spcPct val="150000"/>
              </a:lnSpc>
              <a:buFont typeface="Wingdings" panose="05000000000000000000" pitchFamily="2" charset="2"/>
              <a:buChar char="v"/>
            </a:pPr>
            <a:r>
              <a:rPr lang="en-US" u="sng" dirty="0"/>
              <a:t>Applicable Clients - Less Sophisticated Participants</a:t>
            </a:r>
            <a:r>
              <a:rPr lang="en-US" dirty="0"/>
              <a:t>:</a:t>
            </a:r>
            <a:r>
              <a:rPr lang="en-US" b="0" dirty="0">
                <a:latin typeface="+mn-lt"/>
              </a:rPr>
              <a:t> First, a dealer, if overly trigger-happy, can gain a market-wide reputation as being rigid and litigious, potentially causing clients to seek other trading partners.</a:t>
            </a:r>
          </a:p>
          <a:p>
            <a:pPr marL="530225" lvl="1" indent="-285750">
              <a:lnSpc>
                <a:spcPct val="150000"/>
              </a:lnSpc>
              <a:buFont typeface="Wingdings" panose="05000000000000000000" pitchFamily="2" charset="2"/>
              <a:buChar char="q"/>
            </a:pPr>
            <a:r>
              <a:rPr lang="en-US" b="0" dirty="0">
                <a:latin typeface="+mn-lt"/>
              </a:rPr>
              <a:t>In fact, should aggressive legal maneuvers be applied to counterparties that may be considered “unsophisticated”, there is even a potential for the dealer to be perceived as predatory by the larger public.</a:t>
            </a:r>
          </a:p>
          <a:p>
            <a:pPr marL="285750" lvl="0" indent="-285750">
              <a:lnSpc>
                <a:spcPct val="150000"/>
              </a:lnSpc>
              <a:buFont typeface="Wingdings" panose="05000000000000000000" pitchFamily="2" charset="2"/>
              <a:buChar char="v"/>
            </a:pPr>
            <a:r>
              <a:rPr lang="en-US" u="sng" dirty="0"/>
              <a:t>“Leakage” of Dealer Positions</a:t>
            </a:r>
            <a:r>
              <a:rPr lang="en-US" dirty="0"/>
              <a:t>:</a:t>
            </a:r>
            <a:r>
              <a:rPr lang="en-US" b="0" dirty="0">
                <a:latin typeface="+mn-lt"/>
              </a:rPr>
              <a:t> Second, there are situations where exercising the legal rights would cause an unattractive leakage of information into the broader market.</a:t>
            </a:r>
          </a:p>
          <a:p>
            <a:pPr marL="530225" lvl="1" indent="-285750">
              <a:lnSpc>
                <a:spcPct val="150000"/>
              </a:lnSpc>
              <a:buFont typeface="Wingdings" panose="05000000000000000000" pitchFamily="2" charset="2"/>
              <a:buChar char="q"/>
            </a:pPr>
            <a:r>
              <a:rPr lang="en-US" b="0" dirty="0">
                <a:latin typeface="+mn-lt"/>
              </a:rPr>
              <a:t>As indicated earlier, this may happen for instance if the formal collateral dispute methodology of Paragraph 5 of the IDSA CSA is activated; the market poll inherent in the methodology would inevitably reveal the positions held with the counterparty to competing dealers.</a:t>
            </a:r>
          </a:p>
        </p:txBody>
      </p:sp>
    </p:spTree>
    <p:extLst>
      <p:ext uri="{BB962C8B-B14F-4D97-AF65-F5344CB8AC3E}">
        <p14:creationId xmlns:p14="http://schemas.microsoft.com/office/powerpoint/2010/main" val="3108699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Conservative Calibration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Ramification of Aggressive Legal Exercise</a:t>
            </a:r>
            <a:r>
              <a:rPr lang="en-US" dirty="0"/>
              <a:t>:</a:t>
            </a:r>
            <a:r>
              <a:rPr lang="en-US" b="0" dirty="0">
                <a:latin typeface="+mn-lt"/>
              </a:rPr>
              <a:t> Third, sometimes an aggressive interpretation of the legal rights can backfire in the form of lawsuits and counter-measures by the counterparty.</a:t>
            </a:r>
          </a:p>
          <a:p>
            <a:pPr marL="530225" lvl="1" indent="-285750">
              <a:lnSpc>
                <a:spcPct val="150000"/>
              </a:lnSpc>
              <a:buFont typeface="Wingdings" panose="05000000000000000000" pitchFamily="2" charset="2"/>
              <a:buChar char="q"/>
            </a:pPr>
            <a:r>
              <a:rPr lang="en-US" b="0" dirty="0">
                <a:latin typeface="+mn-lt"/>
              </a:rPr>
              <a:t>For example, even when the dealer may have the rights to withhold payments (e.g., under Section 2(a)(iii)), it would often elect to not exercise this right immediately out of concern that a counter-ED would be raised against it or that withholding payments would exacerbate the liquidity situation of the counterparty potentially exposing the dealer to liabilities and lawsuits.</a:t>
            </a:r>
          </a:p>
          <a:p>
            <a:pPr marL="285750" lvl="0" indent="-285750">
              <a:lnSpc>
                <a:spcPct val="150000"/>
              </a:lnSpc>
              <a:buFont typeface="Wingdings" panose="05000000000000000000" pitchFamily="2" charset="2"/>
              <a:buChar char="v"/>
            </a:pPr>
            <a:r>
              <a:rPr lang="en-US" u="sng" dirty="0"/>
              <a:t>Damage from “Improper PED” Rulings</a:t>
            </a:r>
            <a:r>
              <a:rPr lang="en-US" dirty="0"/>
              <a:t>:</a:t>
            </a:r>
            <a:r>
              <a:rPr lang="en-US" b="0" dirty="0">
                <a:latin typeface="+mn-lt"/>
              </a:rPr>
              <a:t> As mentioned, a particular danger is that the dealer exercises its suspension rights due to a Potential Event of Default (PED), but that subsequently the PED is ruled to not be valid.</a:t>
            </a:r>
          </a:p>
          <a:p>
            <a:pPr marL="530225" lvl="1" indent="-285750">
              <a:lnSpc>
                <a:spcPct val="150000"/>
              </a:lnSpc>
              <a:buFont typeface="Wingdings" panose="05000000000000000000" pitchFamily="2" charset="2"/>
              <a:buChar char="q"/>
            </a:pPr>
            <a:r>
              <a:rPr lang="en-US" b="0" dirty="0">
                <a:latin typeface="+mn-lt"/>
              </a:rPr>
              <a:t>Should this happen, the dealer can inadvertently commit a breach of contract.</a:t>
            </a:r>
          </a:p>
          <a:p>
            <a:pPr marL="285750" lvl="0" indent="-285750">
              <a:lnSpc>
                <a:spcPct val="150000"/>
              </a:lnSpc>
              <a:buFont typeface="Wingdings" panose="05000000000000000000" pitchFamily="2" charset="2"/>
              <a:buChar char="v"/>
            </a:pPr>
            <a:r>
              <a:rPr lang="en-US" u="sng" dirty="0"/>
              <a:t>Limitations with the Dealers’ Operational Capacity</a:t>
            </a:r>
            <a:r>
              <a:rPr lang="en-US" dirty="0"/>
              <a:t>:</a:t>
            </a:r>
            <a:r>
              <a:rPr lang="en-US" b="0" dirty="0">
                <a:latin typeface="+mn-lt"/>
              </a:rPr>
              <a:t> Of course, even if a dealer may potentially be willing to aggressively exercise its rights, it may not have the operational capacity to do so quickly.</a:t>
            </a:r>
          </a:p>
          <a:p>
            <a:pPr marL="530225" lvl="1" indent="-285750">
              <a:lnSpc>
                <a:spcPct val="150000"/>
              </a:lnSpc>
              <a:buFont typeface="Wingdings" panose="05000000000000000000" pitchFamily="2" charset="2"/>
              <a:buChar char="q"/>
            </a:pPr>
            <a:r>
              <a:rPr lang="en-US" b="0" dirty="0">
                <a:latin typeface="+mn-lt"/>
              </a:rPr>
              <a:t>For example, the dealer may not be able to perform the required legal review on a short notice, or may not always have the efficiency to get the notices mailed out at the earliest possible date.</a:t>
            </a:r>
          </a:p>
          <a:p>
            <a:pPr marL="530225" lvl="1" indent="-285750">
              <a:lnSpc>
                <a:spcPct val="150000"/>
              </a:lnSpc>
              <a:buFont typeface="Wingdings" panose="05000000000000000000" pitchFamily="2" charset="2"/>
              <a:buChar char="q"/>
            </a:pPr>
            <a:r>
              <a:rPr lang="en-US" b="0" dirty="0">
                <a:latin typeface="+mn-lt"/>
              </a:rPr>
              <a:t>On top of this there is always potential for technology related and human errors and oversights.</a:t>
            </a:r>
          </a:p>
        </p:txBody>
      </p:sp>
    </p:spTree>
    <p:extLst>
      <p:ext uri="{BB962C8B-B14F-4D97-AF65-F5344CB8AC3E}">
        <p14:creationId xmlns:p14="http://schemas.microsoft.com/office/powerpoint/2010/main" val="3541611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Conservative Calibration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Timeline Incurred by Conservative Calibration</a:t>
            </a:r>
            <a:r>
              <a:rPr lang="en-US" dirty="0"/>
              <a:t>:</a:t>
            </a:r>
            <a:r>
              <a:rPr lang="en-US" b="0" dirty="0">
                <a:latin typeface="+mn-lt"/>
              </a:rPr>
              <a:t> While it is harder to get concrete data to estimate a reasonable timeline for the Conservative case (this case being dependent not only on the IMA/CSA details, but also on the specifics of the dealer’s reputational considerations), under a perfectly reasonable set of assumptions the MPoR ends up being more than twice as long as for the Aggressive case above.</a:t>
            </a:r>
          </a:p>
          <a:p>
            <a:pPr marL="530225" lvl="1" indent="-285750">
              <a:lnSpc>
                <a:spcPct val="150000"/>
              </a:lnSpc>
              <a:buFont typeface="Wingdings" panose="05000000000000000000" pitchFamily="2" charset="2"/>
              <a:buChar char="q"/>
            </a:pPr>
            <a:r>
              <a:rPr lang="en-US" b="0" dirty="0">
                <a:latin typeface="+mn-lt"/>
              </a:rPr>
              <a:t>Under this calibration choice, the Conservative scenario assumes that the totality of the margin dispute negotiations, operational delays, human errors, legal reviews etc., adds up to 8 business days, yielding an MPoR of a total of 15 business days.</a:t>
            </a:r>
          </a:p>
          <a:p>
            <a:pPr lvl="0">
              <a:lnSpc>
                <a:spcPct val="150000"/>
              </a:lnSpc>
            </a:pPr>
            <a:endParaRPr lang="en-US" dirty="0"/>
          </a:p>
        </p:txBody>
      </p:sp>
    </p:spTree>
    <p:extLst>
      <p:ext uri="{BB962C8B-B14F-4D97-AF65-F5344CB8AC3E}">
        <p14:creationId xmlns:p14="http://schemas.microsoft.com/office/powerpoint/2010/main" val="22868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Conservative Calibration - 4</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Typical Conservative CSA Event Timeline</a:t>
                </a:r>
                <a:r>
                  <a:rPr lang="en-US" dirty="0"/>
                  <a:t>:</a:t>
                </a:r>
                <a:r>
                  <a:rPr lang="en-US" b="0" dirty="0">
                    <a:latin typeface="+mn-lt"/>
                  </a:rPr>
                  <a:t> One plausible scenario with daily re-margining could be:</a:t>
                </a:r>
              </a:p>
              <a:p>
                <a:pPr lvl="2">
                  <a:lnSpc>
                    <a:spcPct val="150000"/>
                  </a:lnSpc>
                  <a:buFont typeface="Wingdings" panose="05000000000000000000" pitchFamily="2" charset="2"/>
                  <a:buChar char="q"/>
                </a:pPr>
                <a14:m>
                  <m:oMath xmlns:m="http://schemas.openxmlformats.org/officeDocument/2006/math">
                    <m:r>
                      <a:rPr lang="en-US" i="1" u="sng">
                        <a:latin typeface="Cambria Math"/>
                      </a:rPr>
                      <m:t>𝑡</m:t>
                    </m:r>
                    <m:r>
                      <a:rPr lang="en-US" i="1" u="sng">
                        <a:latin typeface="Cambria Math"/>
                      </a:rPr>
                      <m:t>−15 ⟹</m:t>
                    </m:r>
                  </m:oMath>
                </a14:m>
                <a:r>
                  <a:rPr lang="en-US" dirty="0"/>
                  <a:t> </a:t>
                </a:r>
                <a14:m>
                  <m:oMath xmlns:m="http://schemas.openxmlformats.org/officeDocument/2006/math">
                    <m:r>
                      <a:rPr lang="en-US" i="1">
                        <a:latin typeface="Cambria Math"/>
                      </a:rPr>
                      <m:t>𝐷</m:t>
                    </m:r>
                  </m:oMath>
                </a14:m>
                <a:r>
                  <a:rPr lang="en-US" dirty="0"/>
                  <a:t> observes the portfolio value as needed for the margin transfer amount #1 as of </a:t>
                </a:r>
                <a14:m>
                  <m:oMath xmlns:m="http://schemas.openxmlformats.org/officeDocument/2006/math">
                    <m:r>
                      <a:rPr lang="en-US" i="1">
                        <a:latin typeface="Cambria Math"/>
                      </a:rPr>
                      <m:t>𝑡</m:t>
                    </m:r>
                    <m:r>
                      <a:rPr lang="en-US" i="1">
                        <a:latin typeface="Cambria Math"/>
                      </a:rPr>
                      <m:t>−15</m:t>
                    </m:r>
                  </m:oMath>
                </a14:m>
                <a:r>
                  <a:rPr lang="en-US" dirty="0"/>
                  <a:t>.</a:t>
                </a:r>
              </a:p>
              <a:p>
                <a:pPr lvl="2">
                  <a:lnSpc>
                    <a:spcPct val="150000"/>
                  </a:lnSpc>
                  <a:buFont typeface="Wingdings" panose="05000000000000000000" pitchFamily="2" charset="2"/>
                  <a:buChar char="q"/>
                </a:pPr>
                <a14:m>
                  <m:oMath xmlns:m="http://schemas.openxmlformats.org/officeDocument/2006/math">
                    <m:r>
                      <a:rPr lang="en-US" i="1" u="sng">
                        <a:latin typeface="Cambria Math"/>
                      </a:rPr>
                      <m:t>𝑡</m:t>
                    </m:r>
                    <m:r>
                      <a:rPr lang="en-US" i="1" u="sng">
                        <a:latin typeface="Cambria Math"/>
                      </a:rPr>
                      <m:t>−14 ⟹</m:t>
                    </m:r>
                  </m:oMath>
                </a14:m>
                <a:r>
                  <a:rPr lang="en-US" dirty="0"/>
                  <a:t> </a:t>
                </a:r>
                <a14:m>
                  <m:oMath xmlns:m="http://schemas.openxmlformats.org/officeDocument/2006/math">
                    <m:r>
                      <a:rPr lang="en-US" i="1">
                        <a:latin typeface="Cambria Math"/>
                      </a:rPr>
                      <m:t>𝐷</m:t>
                    </m:r>
                  </m:oMath>
                </a14:m>
                <a:r>
                  <a:rPr lang="en-US" dirty="0"/>
                  <a:t> sends margin call #1 to </a:t>
                </a:r>
                <a14:m>
                  <m:oMath xmlns:m="http://schemas.openxmlformats.org/officeDocument/2006/math">
                    <m:r>
                      <a:rPr lang="en-US" i="1">
                        <a:latin typeface="Cambria Math"/>
                      </a:rPr>
                      <m:t>𝐶</m:t>
                    </m:r>
                  </m:oMath>
                </a14:m>
                <a:r>
                  <a:rPr lang="en-US" dirty="0"/>
                  <a:t>; </a:t>
                </a:r>
                <a14:m>
                  <m:oMath xmlns:m="http://schemas.openxmlformats.org/officeDocument/2006/math">
                    <m:r>
                      <a:rPr lang="en-US" i="1">
                        <a:latin typeface="Cambria Math"/>
                      </a:rPr>
                      <m:t>𝐷</m:t>
                    </m:r>
                  </m:oMath>
                </a14:m>
                <a:r>
                  <a:rPr lang="en-US" dirty="0"/>
                  <a:t> observes a margin transfer amount #2.</a:t>
                </a:r>
                <a:endParaRPr lang="en-US" i="1" u="sng" dirty="0"/>
              </a:p>
              <a:p>
                <a:pPr lvl="2">
                  <a:lnSpc>
                    <a:spcPct val="150000"/>
                  </a:lnSpc>
                  <a:buFont typeface="Wingdings" panose="05000000000000000000" pitchFamily="2" charset="2"/>
                  <a:buChar char="q"/>
                </a:pPr>
                <a14:m>
                  <m:oMath xmlns:m="http://schemas.openxmlformats.org/officeDocument/2006/math">
                    <m:r>
                      <a:rPr lang="en-US" i="1" u="sng">
                        <a:latin typeface="Cambria Math"/>
                      </a:rPr>
                      <m:t>𝑡</m:t>
                    </m:r>
                    <m:r>
                      <a:rPr lang="en-US" i="1" u="sng">
                        <a:latin typeface="Cambria Math"/>
                      </a:rPr>
                      <m:t>−13 ⟹</m:t>
                    </m:r>
                  </m:oMath>
                </a14:m>
                <a:r>
                  <a:rPr lang="en-US" dirty="0"/>
                  <a:t> </a:t>
                </a:r>
                <a14:m>
                  <m:oMath xmlns:m="http://schemas.openxmlformats.org/officeDocument/2006/math">
                    <m:r>
                      <a:rPr lang="en-US" i="1">
                        <a:latin typeface="Cambria Math"/>
                      </a:rPr>
                      <m:t>𝐷</m:t>
                    </m:r>
                  </m:oMath>
                </a14:m>
                <a:r>
                  <a:rPr lang="en-US" dirty="0"/>
                  <a:t> sends margin call #2 to </a:t>
                </a:r>
                <a14:m>
                  <m:oMath xmlns:m="http://schemas.openxmlformats.org/officeDocument/2006/math">
                    <m:r>
                      <a:rPr lang="en-US" i="1">
                        <a:latin typeface="Cambria Math"/>
                      </a:rPr>
                      <m:t>𝐶</m:t>
                    </m:r>
                  </m:oMath>
                </a14:m>
                <a:r>
                  <a:rPr lang="en-US" dirty="0"/>
                  <a:t>; </a:t>
                </a:r>
                <a14:m>
                  <m:oMath xmlns:m="http://schemas.openxmlformats.org/officeDocument/2006/math">
                    <m:r>
                      <a:rPr lang="en-US" i="1">
                        <a:latin typeface="Cambria Math"/>
                      </a:rPr>
                      <m:t>𝐶</m:t>
                    </m:r>
                  </m:oMath>
                </a14:m>
                <a:r>
                  <a:rPr lang="en-US" dirty="0"/>
                  <a:t> honors margin call #1; </a:t>
                </a:r>
                <a14:m>
                  <m:oMath xmlns:m="http://schemas.openxmlformats.org/officeDocument/2006/math">
                    <m:r>
                      <a:rPr lang="en-US" i="1">
                        <a:latin typeface="Cambria Math"/>
                      </a:rPr>
                      <m:t>𝐷</m:t>
                    </m:r>
                  </m:oMath>
                </a14:m>
                <a:r>
                  <a:rPr lang="en-US" dirty="0"/>
                  <a:t> observes a margin transfer amount #3.</a:t>
                </a:r>
                <a:endParaRPr lang="en-US" i="1" u="sng" dirty="0"/>
              </a:p>
              <a:p>
                <a:pPr lvl="2">
                  <a:lnSpc>
                    <a:spcPct val="150000"/>
                  </a:lnSpc>
                  <a:buFont typeface="Wingdings" panose="05000000000000000000" pitchFamily="2" charset="2"/>
                  <a:buChar char="q"/>
                </a:pPr>
                <a14:m>
                  <m:oMath xmlns:m="http://schemas.openxmlformats.org/officeDocument/2006/math">
                    <m:r>
                      <a:rPr lang="en-US" i="1" u="sng">
                        <a:latin typeface="Cambria Math"/>
                      </a:rPr>
                      <m:t>𝑡</m:t>
                    </m:r>
                    <m:r>
                      <a:rPr lang="en-US" i="1" u="sng">
                        <a:latin typeface="Cambria Math"/>
                      </a:rPr>
                      <m:t>−12 ⟹</m:t>
                    </m:r>
                  </m:oMath>
                </a14:m>
                <a:r>
                  <a:rPr lang="en-US" dirty="0"/>
                  <a:t> </a:t>
                </a:r>
                <a14:m>
                  <m:oMath xmlns:m="http://schemas.openxmlformats.org/officeDocument/2006/math">
                    <m:r>
                      <a:rPr lang="en-US" i="1">
                        <a:latin typeface="Cambria Math"/>
                      </a:rPr>
                      <m:t>𝐶</m:t>
                    </m:r>
                  </m:oMath>
                </a14:m>
                <a:r>
                  <a:rPr lang="en-US" dirty="0"/>
                  <a:t> fails to honor margin call #2 and initiates dispute; </a:t>
                </a:r>
                <a14:m>
                  <m:oMath xmlns:m="http://schemas.openxmlformats.org/officeDocument/2006/math">
                    <m:r>
                      <a:rPr lang="en-US" i="1">
                        <a:latin typeface="Cambria Math"/>
                      </a:rPr>
                      <m:t>𝐷</m:t>
                    </m:r>
                  </m:oMath>
                </a14:m>
                <a:r>
                  <a:rPr lang="en-US" dirty="0"/>
                  <a:t> tries to resolve the dispute while still paying and calculating the margin.</a:t>
                </a:r>
                <a:endParaRPr lang="en-US" i="1" u="sng" dirty="0"/>
              </a:p>
              <a:p>
                <a:pPr lvl="2">
                  <a:lnSpc>
                    <a:spcPct val="150000"/>
                  </a:lnSpc>
                  <a:buFont typeface="Wingdings" panose="05000000000000000000" pitchFamily="2" charset="2"/>
                  <a:buChar char="q"/>
                </a:pPr>
                <a14:m>
                  <m:oMath xmlns:m="http://schemas.openxmlformats.org/officeDocument/2006/math">
                    <m:r>
                      <a:rPr lang="en-US" i="1" u="sng">
                        <a:latin typeface="Cambria Math"/>
                      </a:rPr>
                      <m:t>𝑡</m:t>
                    </m:r>
                    <m:r>
                      <a:rPr lang="en-US" i="1" u="sng">
                        <a:latin typeface="Cambria Math"/>
                      </a:rPr>
                      <m:t>−7 ⟹</m:t>
                    </m:r>
                  </m:oMath>
                </a14:m>
                <a:r>
                  <a:rPr lang="en-US" dirty="0"/>
                  <a:t> </a:t>
                </a:r>
                <a14:m>
                  <m:oMath xmlns:m="http://schemas.openxmlformats.org/officeDocument/2006/math">
                    <m:r>
                      <a:rPr lang="en-US" i="1">
                        <a:latin typeface="Cambria Math"/>
                      </a:rPr>
                      <m:t>𝐶</m:t>
                    </m:r>
                  </m:oMath>
                </a14:m>
                <a:r>
                  <a:rPr lang="en-US" dirty="0"/>
                  <a:t> fails to make a trade payment.</a:t>
                </a:r>
                <a:endParaRPr lang="en-US" i="1" u="sng" dirty="0"/>
              </a:p>
              <a:p>
                <a:pPr lvl="2">
                  <a:lnSpc>
                    <a:spcPct val="150000"/>
                  </a:lnSpc>
                  <a:buFont typeface="Wingdings" panose="05000000000000000000" pitchFamily="2" charset="2"/>
                  <a:buChar char="q"/>
                </a:pPr>
                <a14:m>
                  <m:oMath xmlns:m="http://schemas.openxmlformats.org/officeDocument/2006/math">
                    <m:r>
                      <a:rPr lang="en-US" i="1" u="sng">
                        <a:latin typeface="Cambria Math"/>
                      </a:rPr>
                      <m:t>𝑡</m:t>
                    </m:r>
                    <m:r>
                      <a:rPr lang="en-US" i="1" u="sng">
                        <a:latin typeface="Cambria Math"/>
                      </a:rPr>
                      <m:t>−6 ⟹</m:t>
                    </m:r>
                  </m:oMath>
                </a14:m>
                <a:r>
                  <a:rPr lang="en-US" dirty="0"/>
                  <a:t> </a:t>
                </a:r>
                <a14:m>
                  <m:oMath xmlns:m="http://schemas.openxmlformats.org/officeDocument/2006/math">
                    <m:r>
                      <a:rPr lang="en-US" i="1">
                        <a:latin typeface="Cambria Math"/>
                      </a:rPr>
                      <m:t>𝐷</m:t>
                    </m:r>
                  </m:oMath>
                </a14:m>
                <a:r>
                  <a:rPr lang="en-US" dirty="0"/>
                  <a:t> stops paying margin and sends a PED notice.</a:t>
                </a:r>
                <a:endParaRPr lang="en-US" i="1" u="sng" dirty="0"/>
              </a:p>
              <a:p>
                <a:pPr lvl="2">
                  <a:lnSpc>
                    <a:spcPct val="150000"/>
                  </a:lnSpc>
                  <a:buFont typeface="Wingdings" panose="05000000000000000000" pitchFamily="2" charset="2"/>
                  <a:buChar char="q"/>
                </a:pPr>
                <a14:m>
                  <m:oMath xmlns:m="http://schemas.openxmlformats.org/officeDocument/2006/math">
                    <m:r>
                      <a:rPr lang="en-US" i="1" u="sng">
                        <a:latin typeface="Cambria Math"/>
                      </a:rPr>
                      <m:t>𝑡</m:t>
                    </m:r>
                    <m:r>
                      <a:rPr lang="en-US" i="1" u="sng">
                        <a:latin typeface="Cambria Math"/>
                      </a:rPr>
                      <m:t>−5 ⟹</m:t>
                    </m:r>
                  </m:oMath>
                </a14:m>
                <a:r>
                  <a:rPr lang="en-US" dirty="0"/>
                  <a:t> </a:t>
                </a:r>
                <a14:m>
                  <m:oMath xmlns:m="http://schemas.openxmlformats.org/officeDocument/2006/math">
                    <m:r>
                      <a:rPr lang="en-US" i="1">
                        <a:latin typeface="Cambria Math"/>
                      </a:rPr>
                      <m:t>𝐶</m:t>
                    </m:r>
                  </m:oMath>
                </a14:m>
                <a:r>
                  <a:rPr lang="en-US" dirty="0"/>
                  <a:t> receives PED; </a:t>
                </a:r>
                <a14:m>
                  <m:oMath xmlns:m="http://schemas.openxmlformats.org/officeDocument/2006/math">
                    <m:r>
                      <a:rPr lang="en-US" i="1">
                        <a:latin typeface="Cambria Math"/>
                      </a:rPr>
                      <m:t>𝐷</m:t>
                    </m:r>
                  </m:oMath>
                </a14:m>
                <a:r>
                  <a:rPr lang="en-US" dirty="0"/>
                  <a:t> keeps making trade payments.</a:t>
                </a:r>
                <a:endParaRPr lang="en-US" i="1" u="sng" dirty="0"/>
              </a:p>
              <a:p>
                <a:pPr lvl="2">
                  <a:lnSpc>
                    <a:spcPct val="150000"/>
                  </a:lnSpc>
                  <a:buFont typeface="Wingdings" panose="05000000000000000000" pitchFamily="2" charset="2"/>
                  <a:buChar char="q"/>
                </a:pPr>
                <a14:m>
                  <m:oMath xmlns:m="http://schemas.openxmlformats.org/officeDocument/2006/math">
                    <m:r>
                      <a:rPr lang="en-US" i="1" u="sng">
                        <a:latin typeface="Cambria Math"/>
                      </a:rPr>
                      <m:t>𝑡</m:t>
                    </m:r>
                    <m:r>
                      <a:rPr lang="en-US" i="1" u="sng">
                        <a:latin typeface="Cambria Math"/>
                      </a:rPr>
                      <m:t>−3 ⟹</m:t>
                    </m:r>
                  </m:oMath>
                </a14:m>
                <a:r>
                  <a:rPr lang="en-US" dirty="0"/>
                  <a:t> The PED is not cured.</a:t>
                </a:r>
                <a:endParaRPr lang="en-US" i="1" u="sng" dirty="0"/>
              </a:p>
              <a:p>
                <a:pPr lvl="2">
                  <a:lnSpc>
                    <a:spcPct val="150000"/>
                  </a:lnSpc>
                  <a:buFont typeface="Wingdings" panose="05000000000000000000" pitchFamily="2" charset="2"/>
                  <a:buChar char="q"/>
                </a:pPr>
                <a14:m>
                  <m:oMath xmlns:m="http://schemas.openxmlformats.org/officeDocument/2006/math">
                    <m:r>
                      <a:rPr lang="en-US" i="1" u="sng">
                        <a:latin typeface="Cambria Math"/>
                      </a:rPr>
                      <m:t>𝑡</m:t>
                    </m:r>
                    <m:r>
                      <a:rPr lang="en-US" i="1" u="sng">
                        <a:latin typeface="Cambria Math"/>
                      </a:rPr>
                      <m:t>−2 ⟹</m:t>
                    </m:r>
                  </m:oMath>
                </a14:m>
                <a:r>
                  <a:rPr lang="en-US" dirty="0"/>
                  <a:t> </a:t>
                </a:r>
                <a14:m>
                  <m:oMath xmlns:m="http://schemas.openxmlformats.org/officeDocument/2006/math">
                    <m:r>
                      <a:rPr lang="en-US" i="1">
                        <a:latin typeface="Cambria Math"/>
                      </a:rPr>
                      <m:t>𝐷</m:t>
                    </m:r>
                  </m:oMath>
                </a14:m>
                <a:r>
                  <a:rPr lang="en-US" dirty="0"/>
                  <a:t> stops making trade payments and sends an ED notice to </a:t>
                </a:r>
                <a14:m>
                  <m:oMath xmlns:m="http://schemas.openxmlformats.org/officeDocument/2006/math">
                    <m:r>
                      <a:rPr lang="en-US" i="1">
                        <a:latin typeface="Cambria Math"/>
                      </a:rPr>
                      <m:t>𝐶</m:t>
                    </m:r>
                  </m:oMath>
                </a14:m>
                <a:r>
                  <a:rPr lang="en-US" dirty="0"/>
                  <a:t>, designating </a:t>
                </a:r>
                <a14:m>
                  <m:oMath xmlns:m="http://schemas.openxmlformats.org/officeDocument/2006/math">
                    <m:r>
                      <a:rPr lang="en-US" i="1">
                        <a:latin typeface="Cambria Math"/>
                      </a:rPr>
                      <m:t>𝑡</m:t>
                    </m:r>
                  </m:oMath>
                </a14:m>
                <a:r>
                  <a:rPr lang="en-US" dirty="0"/>
                  <a:t> as the ETD.</a:t>
                </a:r>
                <a:endParaRPr lang="en-US" i="1" u="sng" dirty="0"/>
              </a:p>
              <a:p>
                <a:pPr lvl="2">
                  <a:lnSpc>
                    <a:spcPct val="150000"/>
                  </a:lnSpc>
                  <a:buFont typeface="Wingdings" panose="05000000000000000000" pitchFamily="2" charset="2"/>
                  <a:buChar char="q"/>
                </a:pPr>
                <a14:m>
                  <m:oMath xmlns:m="http://schemas.openxmlformats.org/officeDocument/2006/math">
                    <m:r>
                      <a:rPr lang="en-US" i="1" u="sng">
                        <a:latin typeface="Cambria Math"/>
                      </a:rPr>
                      <m:t>𝑡</m:t>
                    </m:r>
                    <m:r>
                      <a:rPr lang="en-US" i="1" u="sng">
                        <a:latin typeface="Cambria Math"/>
                      </a:rPr>
                      <m:t> ⟹</m:t>
                    </m:r>
                  </m:oMath>
                </a14:m>
                <a:r>
                  <a:rPr lang="en-US" dirty="0"/>
                  <a:t> ETD.</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1509986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Conservative Calibration - 5</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Current/Interlacing Outstanding Margin Process</a:t>
                </a:r>
                <a:r>
                  <a:rPr lang="en-US" dirty="0"/>
                  <a:t>:</a:t>
                </a:r>
                <a:r>
                  <a:rPr lang="en-US" b="0" dirty="0"/>
                  <a:t> Notice that a number of different margin processes are simultaneously active (denoted #1, #2, and #3), reflecting the interlacing nature of the daily margin calls.</a:t>
                </a:r>
              </a:p>
              <a:p>
                <a:pPr marL="530225" lvl="1" indent="-285750">
                  <a:lnSpc>
                    <a:spcPct val="150000"/>
                  </a:lnSpc>
                  <a:buFont typeface="Wingdings" panose="05000000000000000000" pitchFamily="2" charset="2"/>
                  <a:buChar char="q"/>
                </a:pPr>
                <a:r>
                  <a:rPr lang="en-US" b="0" dirty="0"/>
                  <a:t>Also, unlike the earlier Aggressive Calibration, the above scenario explicitly involves settlement risk, as a time period exists only where </a:t>
                </a:r>
                <a14:m>
                  <m:oMath xmlns:m="http://schemas.openxmlformats.org/officeDocument/2006/math">
                    <m:r>
                      <a:rPr lang="en-US" b="0" i="1">
                        <a:latin typeface="Cambria Math"/>
                      </a:rPr>
                      <m:t>𝐷</m:t>
                    </m:r>
                  </m:oMath>
                </a14:m>
                <a:r>
                  <a:rPr lang="en-US" b="0" dirty="0"/>
                  <a:t> pays trade flows (from </a:t>
                </a:r>
                <a14:m>
                  <m:oMath xmlns:m="http://schemas.openxmlformats.org/officeDocument/2006/math">
                    <m:r>
                      <a:rPr lang="en-US" b="0" i="1">
                        <a:latin typeface="Cambria Math"/>
                      </a:rPr>
                      <m:t>𝑡</m:t>
                    </m:r>
                    <m:r>
                      <a:rPr lang="en-US" b="0" i="1">
                        <a:latin typeface="Cambria Math"/>
                      </a:rPr>
                      <m:t>−7</m:t>
                    </m:r>
                  </m:oMath>
                </a14:m>
                <a:r>
                  <a:rPr lang="en-US" b="0" dirty="0"/>
                  <a:t> to </a:t>
                </a:r>
                <a14:m>
                  <m:oMath xmlns:m="http://schemas.openxmlformats.org/officeDocument/2006/math">
                    <m:r>
                      <a:rPr lang="en-US" b="0" i="1">
                        <a:latin typeface="Cambria Math"/>
                      </a:rPr>
                      <m:t>𝑡</m:t>
                    </m:r>
                    <m:r>
                      <a:rPr lang="en-US" b="0" i="1">
                        <a:latin typeface="Cambria Math"/>
                      </a:rPr>
                      <m:t>−3</m:t>
                    </m:r>
                  </m:oMath>
                </a14:m>
                <a:r>
                  <a:rPr lang="en-US" b="0" dirty="0"/>
                  <a:t>, both dates inclusive).</a:t>
                </a:r>
              </a:p>
              <a:p>
                <a:pPr marL="285750" lvl="0" indent="-285750">
                  <a:lnSpc>
                    <a:spcPct val="150000"/>
                  </a:lnSpc>
                  <a:buFont typeface="Wingdings" panose="05000000000000000000" pitchFamily="2" charset="2"/>
                  <a:buChar char="v"/>
                </a:pPr>
                <a:r>
                  <a:rPr lang="en-US" u="sng" dirty="0"/>
                  <a:t>Dealer/Client Payment/Settlement Lags</a:t>
                </a:r>
                <a:r>
                  <a:rPr lang="en-US" dirty="0"/>
                  <a:t>:</a:t>
                </a:r>
                <a:r>
                  <a:rPr lang="en-US" b="0" dirty="0"/>
                  <a:t> To translate the scenario above into the notation of the earlier sections, first notice that</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=15</m:t>
                      </m:r>
                    </m:oMath>
                  </m:oMathPara>
                </a14:m>
                <a:endParaRPr lang="en-US" b="0" dirty="0"/>
              </a:p>
              <a:p>
                <a:pPr marL="246062" lvl="2" indent="0">
                  <a:lnSpc>
                    <a:spcPct val="150000"/>
                  </a:lnSpc>
                  <a:buNone/>
                </a:pPr>
                <a:r>
                  <a:rPr lang="en-US" b="0" dirty="0"/>
                  <a:t>since the observation date of the last margin call (#1) honored by </a:t>
                </a:r>
                <a14:m>
                  <m:oMath xmlns:m="http://schemas.openxmlformats.org/officeDocument/2006/math">
                    <m:r>
                      <a:rPr lang="en-US" b="0" i="1">
                        <a:latin typeface="Cambria Math"/>
                      </a:rPr>
                      <m:t>𝐶</m:t>
                    </m:r>
                  </m:oMath>
                </a14:m>
                <a:r>
                  <a:rPr lang="en-US" b="0" dirty="0"/>
                  <a:t> is </a:t>
                </a:r>
                <a14:m>
                  <m:oMath xmlns:m="http://schemas.openxmlformats.org/officeDocument/2006/math">
                    <m:r>
                      <a:rPr lang="en-US" b="0" i="1">
                        <a:latin typeface="Cambria Math"/>
                      </a:rPr>
                      <m:t>𝑡</m:t>
                    </m:r>
                    <m:r>
                      <a:rPr lang="en-US" b="0" i="1">
                        <a:latin typeface="Cambria Math"/>
                      </a:rPr>
                      <m:t>−15</m:t>
                    </m:r>
                  </m:oMath>
                </a14:m>
                <a:r>
                  <a:rPr lang="en-US" b="0" dirty="0"/>
                  <a:t>.</a:t>
                </a:r>
              </a:p>
              <a:p>
                <a:pPr lvl="2">
                  <a:lnSpc>
                    <a:spcPct val="150000"/>
                  </a:lnSpc>
                  <a:buFont typeface="Wingdings" panose="05000000000000000000" pitchFamily="2" charset="2"/>
                  <a:buChar char="q"/>
                </a:pPr>
                <a:r>
                  <a:rPr lang="en-US" b="0" dirty="0"/>
                  <a:t>Second, as </a:t>
                </a:r>
                <a14:m>
                  <m:oMath xmlns:m="http://schemas.openxmlformats.org/officeDocument/2006/math">
                    <m:r>
                      <a:rPr lang="en-US" b="0" i="1">
                        <a:latin typeface="Cambria Math"/>
                      </a:rPr>
                      <m:t>𝐷</m:t>
                    </m:r>
                  </m:oMath>
                </a14:m>
                <a:r>
                  <a:rPr lang="en-US" b="0" dirty="0"/>
                  <a:t> makes its last possible margin call at </a:t>
                </a:r>
                <a14:m>
                  <m:oMath xmlns:m="http://schemas.openxmlformats.org/officeDocument/2006/math">
                    <m:r>
                      <a:rPr lang="en-US" b="0" i="1">
                        <a:latin typeface="Cambria Math"/>
                      </a:rPr>
                      <m:t>𝑡</m:t>
                    </m:r>
                    <m:r>
                      <a:rPr lang="en-US" b="0" i="1">
                        <a:latin typeface="Cambria Math"/>
                      </a:rPr>
                      <m:t>−7</m:t>
                    </m:r>
                  </m:oMath>
                </a14:m>
                <a:r>
                  <a:rPr lang="en-US" b="0" dirty="0"/>
                  <a:t> based on an observation at time </a:t>
                </a:r>
                <a14:m>
                  <m:oMath xmlns:m="http://schemas.openxmlformats.org/officeDocument/2006/math">
                    <m:r>
                      <a:rPr lang="en-US" b="0" i="1">
                        <a:latin typeface="Cambria Math"/>
                      </a:rPr>
                      <m:t>𝑡</m:t>
                    </m:r>
                    <m:r>
                      <a:rPr lang="en-US" b="0" i="1">
                        <a:latin typeface="Cambria Math"/>
                      </a:rPr>
                      <m:t>−9</m:t>
                    </m:r>
                  </m:oMath>
                </a14:m>
                <a:endParaRPr lang="en-US" b="0" dirty="0"/>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r>
                        <a:rPr lang="en-US" b="0" i="1">
                          <a:latin typeface="Cambria Math"/>
                        </a:rPr>
                        <m:t>=9</m:t>
                      </m:r>
                    </m:oMath>
                  </m:oMathPara>
                </a14:m>
                <a:endParaRPr lang="en-US" b="0" dirty="0"/>
              </a:p>
              <a:p>
                <a:pPr lvl="2">
                  <a:lnSpc>
                    <a:spcPct val="150000"/>
                  </a:lnSpc>
                  <a:buFont typeface="Wingdings" panose="05000000000000000000" pitchFamily="2" charset="2"/>
                  <a:buChar char="q"/>
                </a:pPr>
                <a:r>
                  <a:rPr lang="en-US" b="0" dirty="0"/>
                  <a:t>Third, as </a:t>
                </a:r>
                <a14:m>
                  <m:oMath xmlns:m="http://schemas.openxmlformats.org/officeDocument/2006/math">
                    <m:r>
                      <a:rPr lang="en-US" b="0" i="1">
                        <a:latin typeface="Cambria Math"/>
                      </a:rPr>
                      <m:t>𝐶</m:t>
                    </m:r>
                  </m:oMath>
                </a14:m>
                <a:r>
                  <a:rPr lang="en-US" b="0" dirty="0"/>
                  <a:t> fails to make a trade payment at </a:t>
                </a:r>
                <a14:m>
                  <m:oMath xmlns:m="http://schemas.openxmlformats.org/officeDocument/2006/math">
                    <m:r>
                      <a:rPr lang="en-US" b="0" i="1">
                        <a:latin typeface="Cambria Math"/>
                      </a:rPr>
                      <m:t>𝑡</m:t>
                    </m:r>
                    <m:r>
                      <a:rPr lang="en-US" b="0" i="1">
                        <a:latin typeface="Cambria Math"/>
                      </a:rPr>
                      <m:t>−7</m:t>
                    </m:r>
                  </m:oMath>
                </a14:m>
                <a:r>
                  <a:rPr lang="en-US" b="0" dirty="0"/>
                  <a:t>, </a:t>
                </a:r>
                <a14:m>
                  <m:oMath xmlns:m="http://schemas.openxmlformats.org/officeDocument/2006/math">
                    <m:r>
                      <a:rPr lang="en-US" b="0" i="1">
                        <a:latin typeface="Cambria Math"/>
                      </a:rPr>
                      <m:t>𝐶</m:t>
                    </m:r>
                  </m:oMath>
                </a14:m>
                <a:r>
                  <a:rPr lang="en-US" b="0" dirty="0"/>
                  <a:t>’s last payment date is </a:t>
                </a:r>
                <a14:m>
                  <m:oMath xmlns:m="http://schemas.openxmlformats.org/officeDocument/2006/math">
                    <m:r>
                      <a:rPr lang="en-US" b="0" i="1">
                        <a:latin typeface="Cambria Math"/>
                      </a:rPr>
                      <m:t>𝑡</m:t>
                    </m:r>
                    <m:r>
                      <a:rPr lang="en-US" b="0" i="1">
                        <a:latin typeface="Cambria Math"/>
                      </a:rPr>
                      <m:t>−8</m:t>
                    </m:r>
                  </m:oMath>
                </a14:m>
                <a:r>
                  <a:rPr lang="en-US" b="0" dirty="0"/>
                  <a:t>, and therefore</a:t>
                </a:r>
              </a:p>
              <a:p>
                <a:pPr>
                  <a:lnSpc>
                    <a:spcPct val="150000"/>
                  </a:lnSpc>
                </a:pPr>
                <a14:m>
                  <m:oMathPara xmlns:m="http://schemas.openxmlformats.org/officeDocument/2006/math">
                    <m:oMathParaPr>
                      <m:jc m:val="centerGroup"/>
                    </m:oMathParaPr>
                    <m:oMath xmlns:m="http://schemas.openxmlformats.org/officeDocument/2006/math">
                      <m:sSubSup>
                        <m:sSubSupPr>
                          <m:ctrlPr>
                            <a:rPr lang="en-US" b="0" i="1">
                              <a:latin typeface="Cambria Math" panose="02040503050406030204" pitchFamily="18" charset="0"/>
                            </a:rPr>
                          </m:ctrlPr>
                        </m:sSubSupPr>
                        <m:e>
                          <m:r>
                            <a:rPr lang="en-US" b="0" i="1">
                              <a:latin typeface="Cambria Math"/>
                            </a:rPr>
                            <m:t>𝛿</m:t>
                          </m:r>
                        </m:e>
                        <m:sub>
                          <m:r>
                            <a:rPr lang="en-US" b="0" i="1">
                              <a:latin typeface="Cambria Math"/>
                            </a:rPr>
                            <m:t>𝐶</m:t>
                          </m:r>
                        </m:sub>
                        <m:sup>
                          <m:r>
                            <a:rPr lang="en-US" b="0" i="1">
                              <a:latin typeface="Cambria Math"/>
                            </a:rPr>
                            <m:t>′</m:t>
                          </m:r>
                        </m:sup>
                      </m:sSubSup>
                      <m:r>
                        <a:rPr lang="en-US" b="0" i="1">
                          <a:latin typeface="Cambria Math"/>
                        </a:rPr>
                        <m:t>=8</m:t>
                      </m:r>
                    </m:oMath>
                  </m:oMathPara>
                </a14:m>
                <a:endParaRPr lang="en-US" b="0" dirty="0"/>
              </a:p>
              <a:p>
                <a:pPr lvl="2">
                  <a:lnSpc>
                    <a:spcPct val="150000"/>
                  </a:lnSpc>
                  <a:buFont typeface="Wingdings" panose="05000000000000000000" pitchFamily="2" charset="2"/>
                  <a:buChar char="q"/>
                </a:pPr>
                <a:r>
                  <a:rPr lang="en-US" b="0" dirty="0"/>
                  <a:t>And finally since </a:t>
                </a:r>
                <a14:m>
                  <m:oMath xmlns:m="http://schemas.openxmlformats.org/officeDocument/2006/math">
                    <m:r>
                      <a:rPr lang="en-US" b="0" i="1">
                        <a:latin typeface="Cambria Math"/>
                      </a:rPr>
                      <m:t>𝐷</m:t>
                    </m:r>
                  </m:oMath>
                </a14:m>
                <a:r>
                  <a:rPr lang="en-US" b="0" dirty="0"/>
                  <a:t> stops its trade payments at </a:t>
                </a:r>
                <a14:m>
                  <m:oMath xmlns:m="http://schemas.openxmlformats.org/officeDocument/2006/math">
                    <m:r>
                      <a:rPr lang="en-US" b="0" i="1">
                        <a:latin typeface="Cambria Math"/>
                      </a:rPr>
                      <m:t>𝑡</m:t>
                    </m:r>
                    <m:r>
                      <a:rPr lang="en-US" b="0" i="1">
                        <a:latin typeface="Cambria Math"/>
                      </a:rPr>
                      <m:t>−2</m:t>
                    </m:r>
                  </m:oMath>
                </a14:m>
                <a:endParaRPr lang="en-US" b="0" dirty="0"/>
              </a:p>
              <a:p>
                <a:pPr>
                  <a:lnSpc>
                    <a:spcPct val="150000"/>
                  </a:lnSpc>
                </a:pPr>
                <a14:m>
                  <m:oMathPara xmlns:m="http://schemas.openxmlformats.org/officeDocument/2006/math">
                    <m:oMathParaPr>
                      <m:jc m:val="centerGroup"/>
                    </m:oMathParaPr>
                    <m:oMath xmlns:m="http://schemas.openxmlformats.org/officeDocument/2006/math">
                      <m:sSubSup>
                        <m:sSubSupPr>
                          <m:ctrlPr>
                            <a:rPr lang="en-US" b="0" i="1">
                              <a:latin typeface="Cambria Math" panose="02040503050406030204" pitchFamily="18" charset="0"/>
                            </a:rPr>
                          </m:ctrlPr>
                        </m:sSubSupPr>
                        <m:e>
                          <m:r>
                            <a:rPr lang="en-US" b="0" i="1">
                              <a:latin typeface="Cambria Math"/>
                            </a:rPr>
                            <m:t>𝛿</m:t>
                          </m:r>
                        </m:e>
                        <m:sub>
                          <m:r>
                            <a:rPr lang="en-US" b="0" i="1">
                              <a:latin typeface="Cambria Math"/>
                            </a:rPr>
                            <m:t>𝐷</m:t>
                          </m:r>
                        </m:sub>
                        <m:sup>
                          <m:r>
                            <a:rPr lang="en-US" b="0" i="1">
                              <a:latin typeface="Cambria Math"/>
                            </a:rPr>
                            <m:t>′</m:t>
                          </m:r>
                        </m:sup>
                      </m:sSubSup>
                      <m:r>
                        <a:rPr lang="en-US" b="0" i="1">
                          <a:latin typeface="Cambria Math"/>
                        </a:rPr>
                        <m:t>=3</m:t>
                      </m:r>
                    </m:oMath>
                  </m:oMathPara>
                </a14:m>
                <a:endParaRPr lang="en-US" b="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719"/>
                </a:stretch>
              </a:blipFill>
            </p:spPr>
            <p:txBody>
              <a:bodyPr/>
              <a:lstStyle/>
              <a:p>
                <a:r>
                  <a:rPr lang="en-US">
                    <a:noFill/>
                  </a:rPr>
                  <a:t> </a:t>
                </a:r>
              </a:p>
            </p:txBody>
          </p:sp>
        </mc:Fallback>
      </mc:AlternateContent>
    </p:spTree>
    <p:extLst>
      <p:ext uri="{BB962C8B-B14F-4D97-AF65-F5344CB8AC3E}">
        <p14:creationId xmlns:p14="http://schemas.microsoft.com/office/powerpoint/2010/main" val="1867746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Introduction and Background - 4</a:t>
            </a:r>
          </a:p>
          <a:p>
            <a:pPr>
              <a:lnSpc>
                <a:spcPct val="150000"/>
              </a:lnSpc>
            </a:pPr>
            <a:endParaRPr lang="en-US" b="0" dirty="0"/>
          </a:p>
          <a:p>
            <a:pPr marL="285750" lvl="0" indent="-285750">
              <a:lnSpc>
                <a:spcPct val="150000"/>
              </a:lnSpc>
              <a:buFont typeface="Wingdings" panose="05000000000000000000" pitchFamily="2" charset="2"/>
              <a:buChar char="v"/>
            </a:pPr>
            <a:r>
              <a:rPr lang="en-US" u="sng" dirty="0"/>
              <a:t>Numerical Computation of Collateralized Exposure</a:t>
            </a:r>
            <a:r>
              <a:rPr lang="en-US" dirty="0"/>
              <a:t>:</a:t>
            </a:r>
            <a:r>
              <a:rPr lang="en-US" b="0" dirty="0">
                <a:latin typeface="+mn-lt"/>
              </a:rPr>
              <a:t> Subsequently, the model is fleshed out in more detail, especially as it pertains to numerical implementations and quantitative comparisons with the classical model.</a:t>
            </a:r>
          </a:p>
          <a:p>
            <a:pPr marL="530225" lvl="1" indent="-285750">
              <a:lnSpc>
                <a:spcPct val="150000"/>
              </a:lnSpc>
              <a:buFont typeface="Wingdings" panose="05000000000000000000" pitchFamily="2" charset="2"/>
              <a:buChar char="q"/>
            </a:pPr>
            <a:r>
              <a:rPr lang="en-US" b="0" dirty="0">
                <a:latin typeface="+mn-lt"/>
              </a:rPr>
              <a:t>As a starting point, exposure models are formulated in mathematical terms, and the key differences to the classical models are highlighted by means of brute-force Monte-Carlo simulations.</a:t>
            </a:r>
          </a:p>
          <a:p>
            <a:pPr marL="530225" lvl="1" indent="-285750">
              <a:lnSpc>
                <a:spcPct val="150000"/>
              </a:lnSpc>
              <a:buFont typeface="Wingdings" panose="05000000000000000000" pitchFamily="2" charset="2"/>
              <a:buChar char="q"/>
            </a:pPr>
            <a:r>
              <a:rPr lang="en-US" b="0" dirty="0">
                <a:latin typeface="+mn-lt"/>
              </a:rPr>
              <a:t>Computational techniques permitting efficient model implementation are introduced subsequently, along with several test results.</a:t>
            </a:r>
          </a:p>
          <a:p>
            <a:pPr marL="530225" lvl="1" indent="-285750">
              <a:lnSpc>
                <a:spcPct val="150000"/>
              </a:lnSpc>
              <a:buFont typeface="Wingdings" panose="05000000000000000000" pitchFamily="2" charset="2"/>
              <a:buChar char="q"/>
            </a:pPr>
            <a:r>
              <a:rPr lang="en-US" b="0" dirty="0">
                <a:latin typeface="+mn-lt"/>
              </a:rPr>
              <a:t>Applications to portfolios with risk-based initial margins are briefly discussed, and conclusions are finally drawn.</a:t>
            </a:r>
          </a:p>
          <a:p>
            <a:pPr>
              <a:lnSpc>
                <a:spcPct val="150000"/>
              </a:lnSpc>
            </a:pPr>
            <a:endParaRPr lang="en-US" b="0" dirty="0">
              <a:latin typeface="+mn-lt"/>
            </a:endParaRPr>
          </a:p>
        </p:txBody>
      </p:sp>
    </p:spTree>
    <p:extLst>
      <p:ext uri="{BB962C8B-B14F-4D97-AF65-F5344CB8AC3E}">
        <p14:creationId xmlns:p14="http://schemas.microsoft.com/office/powerpoint/2010/main" val="3177221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Summary and Comparison of Timelines</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Classical+/Classical-/Aggressive/Conservative Parametrizations</a:t>
                </a:r>
                <a:r>
                  <a:rPr lang="en-US" dirty="0"/>
                  <a:t>:</a:t>
                </a:r>
                <a:r>
                  <a:rPr lang="en-US" b="0" dirty="0">
                    <a:latin typeface="+mn-lt"/>
                  </a:rPr>
                  <a:t> Using the notation above, the Aggressive and the Conservative scenarios are presented in the table below.</a:t>
                </a:r>
              </a:p>
              <a:p>
                <a:pPr marL="530225" lvl="1" indent="-285750">
                  <a:lnSpc>
                    <a:spcPct val="150000"/>
                  </a:lnSpc>
                  <a:buFont typeface="Wingdings" panose="05000000000000000000" pitchFamily="2" charset="2"/>
                  <a:buChar char="q"/>
                </a:pPr>
                <a:r>
                  <a:rPr lang="en-US" b="0" dirty="0">
                    <a:latin typeface="+mn-lt"/>
                  </a:rPr>
                  <a:t>For reference, the Classical+ and the Classical- versions of the classical model are presented in the table as well.</a:t>
                </a:r>
              </a:p>
              <a:p>
                <a:pPr marL="530225" lvl="1" indent="-285750">
                  <a:lnSpc>
                    <a:spcPct val="150000"/>
                  </a:lnSpc>
                  <a:buFont typeface="Wingdings" panose="05000000000000000000" pitchFamily="2" charset="2"/>
                  <a:buChar char="q"/>
                </a:pPr>
                <a:r>
                  <a:rPr lang="en-US" b="0" dirty="0">
                    <a:latin typeface="+mn-lt"/>
                  </a:rPr>
                  <a:t>Note that the </a:t>
                </a:r>
                <a14:m>
                  <m:oMath xmlns:m="http://schemas.openxmlformats.org/officeDocument/2006/math">
                    <m:r>
                      <a:rPr lang="en-US" b="0" i="1">
                        <a:latin typeface="Cambria Math"/>
                      </a:rPr>
                      <m:t>10 </m:t>
                    </m:r>
                    <m:r>
                      <a:rPr lang="en-US" b="0" i="1">
                        <a:latin typeface="Cambria Math"/>
                      </a:rPr>
                      <m:t>𝐵𝐷</m:t>
                    </m:r>
                  </m:oMath>
                </a14:m>
                <a:r>
                  <a:rPr lang="en-US" b="0" dirty="0">
                    <a:latin typeface="+mn-lt"/>
                  </a:rPr>
                  <a:t> assumption of the classical MPoR lies between the two calibration choices proposed, and is closer to the Aggressive scenario.</a:t>
                </a:r>
              </a:p>
              <a:p>
                <a:pPr marL="285750" lvl="0" indent="-285750">
                  <a:lnSpc>
                    <a:spcPct val="150000"/>
                  </a:lnSpc>
                  <a:buFont typeface="Wingdings" panose="05000000000000000000" pitchFamily="2" charset="2"/>
                  <a:buChar char="v"/>
                </a:pPr>
                <a:r>
                  <a:rPr lang="en-US" u="sng" dirty="0"/>
                  <a:t>Caveats over Aggressive/Conservative Parameters</a:t>
                </a:r>
                <a:r>
                  <a:rPr lang="en-US" dirty="0"/>
                  <a:t>:</a:t>
                </a:r>
                <a:r>
                  <a:rPr lang="en-US" b="0" dirty="0">
                    <a:latin typeface="+mn-lt"/>
                  </a:rPr>
                  <a:t> The Aggressive and the Conservative parameter choices represent two opposite types of dealer-client relationships, and may also be used as two limit scenarios for materiality and model risk analysis.</a:t>
                </a:r>
              </a:p>
              <a:p>
                <a:pPr marL="530225" lvl="1" indent="-285750">
                  <a:lnSpc>
                    <a:spcPct val="150000"/>
                  </a:lnSpc>
                  <a:buFont typeface="Wingdings" panose="05000000000000000000" pitchFamily="2" charset="2"/>
                  <a:buChar char="q"/>
                </a:pPr>
                <a:r>
                  <a:rPr lang="en-US" b="0" dirty="0">
                    <a:latin typeface="+mn-lt"/>
                  </a:rPr>
                  <a:t>Of course, the best approach would always be to set the model parameters based on prudent analysis of the firm’s historical default resolution timelines, to the extent that it is practically feasible.</a:t>
                </a:r>
              </a:p>
              <a:p>
                <a:pPr marL="530225" lvl="1" indent="-285750">
                  <a:lnSpc>
                    <a:spcPct val="150000"/>
                  </a:lnSpc>
                  <a:buFont typeface="Wingdings" panose="05000000000000000000" pitchFamily="2" charset="2"/>
                  <a:buChar char="q"/>
                </a:pPr>
                <a:r>
                  <a:rPr lang="en-US" b="0" dirty="0">
                    <a:latin typeface="+mn-lt"/>
                  </a:rPr>
                  <a:t>The model could also conceivably treat the various time lags as random variables to be simulated as part of the exposure computations; yet it is debatable whether increasing the number of model parameters this way is warranted in practice.</a:t>
                </a:r>
              </a:p>
              <a:p>
                <a:pPr>
                  <a:lnSpc>
                    <a:spcPct val="150000"/>
                  </a:lnSpc>
                </a:pPr>
                <a:endParaRPr lang="en-US" b="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794"/>
                </a:stretch>
              </a:blipFill>
            </p:spPr>
            <p:txBody>
              <a:bodyPr/>
              <a:lstStyle/>
              <a:p>
                <a:r>
                  <a:rPr lang="en-US">
                    <a:noFill/>
                  </a:rPr>
                  <a:t> </a:t>
                </a:r>
              </a:p>
            </p:txBody>
          </p:sp>
        </mc:Fallback>
      </mc:AlternateContent>
    </p:spTree>
    <p:extLst>
      <p:ext uri="{BB962C8B-B14F-4D97-AF65-F5344CB8AC3E}">
        <p14:creationId xmlns:p14="http://schemas.microsoft.com/office/powerpoint/2010/main" val="3622129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u="sng" dirty="0"/>
              <a:t>MPoR Periods for CSA’s with Daily Re-margining</a:t>
            </a:r>
            <a:endParaRPr lang="en-US" sz="1600" dirty="0"/>
          </a:p>
          <a:p>
            <a:pPr lvl="0">
              <a:lnSpc>
                <a:spcPct val="150000"/>
              </a:lnSpc>
            </a:pPr>
            <a:endParaRPr lang="en-US" b="0" dirty="0">
              <a:latin typeface="+mn-lt"/>
            </a:endParaRPr>
          </a:p>
          <a:p>
            <a:pPr lvl="0">
              <a:lnSpc>
                <a:spcPct val="150000"/>
              </a:lnSpc>
            </a:pPr>
            <a:endParaRPr lang="en-US" b="0"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29711859"/>
                  </p:ext>
                </p:extLst>
              </p:nvPr>
            </p:nvGraphicFramePr>
            <p:xfrm>
              <a:off x="1371600" y="1752600"/>
              <a:ext cx="6096001" cy="2971801"/>
            </p:xfrm>
            <a:graphic>
              <a:graphicData uri="http://schemas.openxmlformats.org/drawingml/2006/table">
                <a:tbl>
                  <a:tblPr firstRow="1" firstCol="1" bandRow="1">
                    <a:tableStyleId>{5C22544A-7EE6-4342-B048-85BDC9FD1C3A}</a:tableStyleId>
                  </a:tblPr>
                  <a:tblGrid>
                    <a:gridCol w="1219073">
                      <a:extLst>
                        <a:ext uri="{9D8B030D-6E8A-4147-A177-3AD203B41FA5}">
                          <a16:colId xmlns:a16="http://schemas.microsoft.com/office/drawing/2014/main" val="20000"/>
                        </a:ext>
                      </a:extLst>
                    </a:gridCol>
                    <a:gridCol w="1219073">
                      <a:extLst>
                        <a:ext uri="{9D8B030D-6E8A-4147-A177-3AD203B41FA5}">
                          <a16:colId xmlns:a16="http://schemas.microsoft.com/office/drawing/2014/main" val="20001"/>
                        </a:ext>
                      </a:extLst>
                    </a:gridCol>
                    <a:gridCol w="1219073">
                      <a:extLst>
                        <a:ext uri="{9D8B030D-6E8A-4147-A177-3AD203B41FA5}">
                          <a16:colId xmlns:a16="http://schemas.microsoft.com/office/drawing/2014/main" val="20002"/>
                        </a:ext>
                      </a:extLst>
                    </a:gridCol>
                    <a:gridCol w="1219073">
                      <a:extLst>
                        <a:ext uri="{9D8B030D-6E8A-4147-A177-3AD203B41FA5}">
                          <a16:colId xmlns:a16="http://schemas.microsoft.com/office/drawing/2014/main" val="20003"/>
                        </a:ext>
                      </a:extLst>
                    </a:gridCol>
                    <a:gridCol w="1219709">
                      <a:extLst>
                        <a:ext uri="{9D8B030D-6E8A-4147-A177-3AD203B41FA5}">
                          <a16:colId xmlns:a16="http://schemas.microsoft.com/office/drawing/2014/main" val="20004"/>
                        </a:ext>
                      </a:extLst>
                    </a:gridCol>
                  </a:tblGrid>
                  <a:tr h="388249">
                    <a:tc>
                      <a:txBody>
                        <a:bodyPr/>
                        <a:lstStyle/>
                        <a:p>
                          <a:pPr marL="0" marR="0" algn="ctr">
                            <a:lnSpc>
                              <a:spcPct val="150000"/>
                            </a:lnSpc>
                            <a:spcBef>
                              <a:spcPts val="0"/>
                            </a:spcBef>
                            <a:spcAft>
                              <a:spcPts val="1000"/>
                            </a:spcAft>
                          </a:pPr>
                          <a:r>
                            <a:rPr lang="en-US" sz="1200">
                              <a:effectLst/>
                            </a:rPr>
                            <a:t>Parameter</a:t>
                          </a:r>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r>
                            <a:rPr lang="en-US" sz="1200">
                              <a:effectLst/>
                            </a:rPr>
                            <a:t>Conservative</a:t>
                          </a:r>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r>
                            <a:rPr lang="en-US" sz="1200">
                              <a:effectLst/>
                            </a:rPr>
                            <a:t>Aggressive</a:t>
                          </a:r>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r>
                            <a:rPr lang="en-US" sz="1200">
                              <a:effectLst/>
                            </a:rPr>
                            <a:t>Classical+</a:t>
                          </a:r>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r>
                            <a:rPr lang="en-US" sz="1200">
                              <a:effectLst/>
                            </a:rPr>
                            <a:t>Classical-</a:t>
                          </a:r>
                          <a:endParaRPr lang="en-US" sz="1200">
                            <a:effectLst/>
                            <a:latin typeface="Times New Roman"/>
                            <a:ea typeface="Times New Roman"/>
                          </a:endParaRPr>
                        </a:p>
                      </a:txBody>
                      <a:tcPr marL="68580" marR="68580" marT="0" marB="0" anchor="ctr"/>
                    </a:tc>
                    <a:extLst>
                      <a:ext uri="{0D108BD9-81ED-4DB2-BD59-A6C34878D82A}">
                        <a16:rowId xmlns:a16="http://schemas.microsoft.com/office/drawing/2014/main" val="10000"/>
                      </a:ext>
                    </a:extLst>
                  </a:tr>
                  <a:tr h="645888">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a:rPr>
                                      <m:t>𝛿</m:t>
                                    </m:r>
                                  </m:e>
                                  <m:sub>
                                    <m:r>
                                      <a:rPr lang="en-US" sz="1200">
                                        <a:effectLst/>
                                        <a:latin typeface="Cambria Math"/>
                                      </a:rPr>
                                      <m:t>𝐶</m:t>
                                    </m:r>
                                  </m:sub>
                                </m:sSub>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15 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7 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10 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10 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extLst>
                      <a:ext uri="{0D108BD9-81ED-4DB2-BD59-A6C34878D82A}">
                        <a16:rowId xmlns:a16="http://schemas.microsoft.com/office/drawing/2014/main" val="10001"/>
                      </a:ext>
                    </a:extLst>
                  </a:tr>
                  <a:tr h="645888">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a:rPr>
                                      <m:t>𝛿</m:t>
                                    </m:r>
                                  </m:e>
                                  <m:sub>
                                    <m:r>
                                      <a:rPr lang="en-US" sz="1200">
                                        <a:effectLst/>
                                        <a:latin typeface="Cambria Math"/>
                                      </a:rPr>
                                      <m:t>𝐷</m:t>
                                    </m:r>
                                  </m:sub>
                                </m:sSub>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9 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6 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10 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10 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extLst>
                      <a:ext uri="{0D108BD9-81ED-4DB2-BD59-A6C34878D82A}">
                        <a16:rowId xmlns:a16="http://schemas.microsoft.com/office/drawing/2014/main" val="10002"/>
                      </a:ext>
                    </a:extLst>
                  </a:tr>
                  <a:tr h="645888">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a:rPr>
                                      <m:t>𝛿</m:t>
                                    </m:r>
                                  </m:e>
                                  <m:sub>
                                    <m:r>
                                      <a:rPr lang="en-US" sz="1200">
                                        <a:effectLst/>
                                        <a:latin typeface="Cambria Math"/>
                                      </a:rPr>
                                      <m:t>𝐶</m:t>
                                    </m:r>
                                  </m:sub>
                                </m:sSub>
                                <m:r>
                                  <a:rPr lang="en-US" sz="1200">
                                    <a:effectLst/>
                                    <a:latin typeface="Cambria Math"/>
                                  </a:rPr>
                                  <m:t>′</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8 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4 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0 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10 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extLst>
                      <a:ext uri="{0D108BD9-81ED-4DB2-BD59-A6C34878D82A}">
                        <a16:rowId xmlns:a16="http://schemas.microsoft.com/office/drawing/2014/main" val="10003"/>
                      </a:ext>
                    </a:extLst>
                  </a:tr>
                  <a:tr h="645888">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a:rPr>
                                      <m:t>𝛿</m:t>
                                    </m:r>
                                  </m:e>
                                  <m:sub>
                                    <m:r>
                                      <a:rPr lang="en-US" sz="1200">
                                        <a:effectLst/>
                                        <a:latin typeface="Cambria Math"/>
                                      </a:rPr>
                                      <m:t>𝐷</m:t>
                                    </m:r>
                                  </m:sub>
                                </m:sSub>
                                <m:r>
                                  <a:rPr lang="en-US" sz="1200">
                                    <a:effectLst/>
                                    <a:latin typeface="Cambria Math"/>
                                  </a:rPr>
                                  <m:t>′</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3 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4 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0 </m:t>
                                </m:r>
                                <m:r>
                                  <a:rPr lang="en-US" sz="1200">
                                    <a:effectLst/>
                                    <a:latin typeface="Cambria Math"/>
                                  </a:rPr>
                                  <m:t>𝐵𝐷</m:t>
                                </m:r>
                              </m:oMath>
                            </m:oMathPara>
                          </a14:m>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a:effectLst/>
                                    <a:latin typeface="Cambria Math"/>
                                  </a:rPr>
                                  <m:t>10 </m:t>
                                </m:r>
                                <m:r>
                                  <a:rPr lang="en-US" sz="1200">
                                    <a:effectLst/>
                                    <a:latin typeface="Cambria Math"/>
                                  </a:rPr>
                                  <m:t>𝐵𝐷</m:t>
                                </m:r>
                              </m:oMath>
                            </m:oMathPara>
                          </a14:m>
                          <a:endParaRPr lang="en-US" sz="1200" dirty="0">
                            <a:effectLst/>
                            <a:latin typeface="Times New Roman"/>
                            <a:ea typeface="Times New Roman"/>
                          </a:endParaRPr>
                        </a:p>
                      </a:txBody>
                      <a:tcPr marL="68580" marR="68580" marT="0" marB="0" anchor="ctr"/>
                    </a:tc>
                    <a:extLst>
                      <a:ext uri="{0D108BD9-81ED-4DB2-BD59-A6C34878D82A}">
                        <a16:rowId xmlns:a16="http://schemas.microsoft.com/office/drawing/2014/main" val="10004"/>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29711859"/>
                  </p:ext>
                </p:extLst>
              </p:nvPr>
            </p:nvGraphicFramePr>
            <p:xfrm>
              <a:off x="1371600" y="1752600"/>
              <a:ext cx="6096001" cy="2971801"/>
            </p:xfrm>
            <a:graphic>
              <a:graphicData uri="http://schemas.openxmlformats.org/drawingml/2006/table">
                <a:tbl>
                  <a:tblPr firstRow="1" firstCol="1" bandRow="1">
                    <a:tableStyleId>{5C22544A-7EE6-4342-B048-85BDC9FD1C3A}</a:tableStyleId>
                  </a:tblPr>
                  <a:tblGrid>
                    <a:gridCol w="1219073"/>
                    <a:gridCol w="1219073"/>
                    <a:gridCol w="1219073"/>
                    <a:gridCol w="1219073"/>
                    <a:gridCol w="1219709"/>
                  </a:tblGrid>
                  <a:tr h="388249">
                    <a:tc>
                      <a:txBody>
                        <a:bodyPr/>
                        <a:lstStyle/>
                        <a:p>
                          <a:pPr marL="0" marR="0" algn="ctr">
                            <a:lnSpc>
                              <a:spcPct val="150000"/>
                            </a:lnSpc>
                            <a:spcBef>
                              <a:spcPts val="0"/>
                            </a:spcBef>
                            <a:spcAft>
                              <a:spcPts val="1000"/>
                            </a:spcAft>
                          </a:pPr>
                          <a:r>
                            <a:rPr lang="en-US" sz="1200">
                              <a:effectLst/>
                            </a:rPr>
                            <a:t>Parameter</a:t>
                          </a:r>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r>
                            <a:rPr lang="en-US" sz="1200">
                              <a:effectLst/>
                            </a:rPr>
                            <a:t>Conservative</a:t>
                          </a:r>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r>
                            <a:rPr lang="en-US" sz="1200">
                              <a:effectLst/>
                            </a:rPr>
                            <a:t>Aggressive</a:t>
                          </a:r>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r>
                            <a:rPr lang="en-US" sz="1200">
                              <a:effectLst/>
                            </a:rPr>
                            <a:t>Classical+</a:t>
                          </a:r>
                          <a:endParaRPr lang="en-US" sz="1200">
                            <a:effectLst/>
                            <a:latin typeface="Times New Roman"/>
                            <a:ea typeface="Times New Roman"/>
                          </a:endParaRPr>
                        </a:p>
                      </a:txBody>
                      <a:tcPr marL="68580" marR="68580" marT="0" marB="0" anchor="ctr"/>
                    </a:tc>
                    <a:tc>
                      <a:txBody>
                        <a:bodyPr/>
                        <a:lstStyle/>
                        <a:p>
                          <a:pPr marL="0" marR="0" algn="ctr">
                            <a:lnSpc>
                              <a:spcPct val="150000"/>
                            </a:lnSpc>
                            <a:spcBef>
                              <a:spcPts val="0"/>
                            </a:spcBef>
                            <a:spcAft>
                              <a:spcPts val="1000"/>
                            </a:spcAft>
                          </a:pPr>
                          <a:r>
                            <a:rPr lang="en-US" sz="1200">
                              <a:effectLst/>
                            </a:rPr>
                            <a:t>Classical-</a:t>
                          </a:r>
                          <a:endParaRPr lang="en-US" sz="1200">
                            <a:effectLst/>
                            <a:latin typeface="Times New Roman"/>
                            <a:ea typeface="Times New Roman"/>
                          </a:endParaRPr>
                        </a:p>
                      </a:txBody>
                      <a:tcPr marL="68580" marR="68580" marT="0" marB="0" anchor="ctr"/>
                    </a:tc>
                  </a:tr>
                  <a:tr h="645888">
                    <a:tc>
                      <a:txBody>
                        <a:bodyPr/>
                        <a:lstStyle/>
                        <a:p>
                          <a:endParaRPr lang="en-US"/>
                        </a:p>
                      </a:txBody>
                      <a:tcPr marL="68580" marR="68580" marT="0" marB="0" anchor="ctr">
                        <a:blipFill rotWithShape="1">
                          <a:blip r:embed="rId2"/>
                          <a:stretch>
                            <a:fillRect t="-61905" r="-400000" b="-302857"/>
                          </a:stretch>
                        </a:blipFill>
                      </a:tcPr>
                    </a:tc>
                    <a:tc>
                      <a:txBody>
                        <a:bodyPr/>
                        <a:lstStyle/>
                        <a:p>
                          <a:endParaRPr lang="en-US"/>
                        </a:p>
                      </a:txBody>
                      <a:tcPr marL="68580" marR="68580" marT="0" marB="0" anchor="ctr">
                        <a:blipFill rotWithShape="1">
                          <a:blip r:embed="rId2"/>
                          <a:stretch>
                            <a:fillRect l="-100000" t="-61905" r="-300000" b="-302857"/>
                          </a:stretch>
                        </a:blipFill>
                      </a:tcPr>
                    </a:tc>
                    <a:tc>
                      <a:txBody>
                        <a:bodyPr/>
                        <a:lstStyle/>
                        <a:p>
                          <a:endParaRPr lang="en-US"/>
                        </a:p>
                      </a:txBody>
                      <a:tcPr marL="68580" marR="68580" marT="0" marB="0" anchor="ctr">
                        <a:blipFill rotWithShape="1">
                          <a:blip r:embed="rId2"/>
                          <a:stretch>
                            <a:fillRect l="-200000" t="-61905" r="-200000" b="-302857"/>
                          </a:stretch>
                        </a:blipFill>
                      </a:tcPr>
                    </a:tc>
                    <a:tc>
                      <a:txBody>
                        <a:bodyPr/>
                        <a:lstStyle/>
                        <a:p>
                          <a:endParaRPr lang="en-US"/>
                        </a:p>
                      </a:txBody>
                      <a:tcPr marL="68580" marR="68580" marT="0" marB="0" anchor="ctr">
                        <a:blipFill rotWithShape="1">
                          <a:blip r:embed="rId2"/>
                          <a:stretch>
                            <a:fillRect l="-300000" t="-61905" r="-100000" b="-302857"/>
                          </a:stretch>
                        </a:blipFill>
                      </a:tcPr>
                    </a:tc>
                    <a:tc>
                      <a:txBody>
                        <a:bodyPr/>
                        <a:lstStyle/>
                        <a:p>
                          <a:endParaRPr lang="en-US"/>
                        </a:p>
                      </a:txBody>
                      <a:tcPr marL="68580" marR="68580" marT="0" marB="0" anchor="ctr">
                        <a:blipFill rotWithShape="1">
                          <a:blip r:embed="rId2"/>
                          <a:stretch>
                            <a:fillRect l="-400000" t="-61905" b="-302857"/>
                          </a:stretch>
                        </a:blipFill>
                      </a:tcPr>
                    </a:tc>
                  </a:tr>
                  <a:tr h="645888">
                    <a:tc>
                      <a:txBody>
                        <a:bodyPr/>
                        <a:lstStyle/>
                        <a:p>
                          <a:endParaRPr lang="en-US"/>
                        </a:p>
                      </a:txBody>
                      <a:tcPr marL="68580" marR="68580" marT="0" marB="0" anchor="ctr">
                        <a:blipFill rotWithShape="1">
                          <a:blip r:embed="rId2"/>
                          <a:stretch>
                            <a:fillRect t="-160377" r="-400000" b="-200000"/>
                          </a:stretch>
                        </a:blipFill>
                      </a:tcPr>
                    </a:tc>
                    <a:tc>
                      <a:txBody>
                        <a:bodyPr/>
                        <a:lstStyle/>
                        <a:p>
                          <a:endParaRPr lang="en-US"/>
                        </a:p>
                      </a:txBody>
                      <a:tcPr marL="68580" marR="68580" marT="0" marB="0" anchor="ctr">
                        <a:blipFill rotWithShape="1">
                          <a:blip r:embed="rId2"/>
                          <a:stretch>
                            <a:fillRect l="-100000" t="-160377" r="-300000" b="-200000"/>
                          </a:stretch>
                        </a:blipFill>
                      </a:tcPr>
                    </a:tc>
                    <a:tc>
                      <a:txBody>
                        <a:bodyPr/>
                        <a:lstStyle/>
                        <a:p>
                          <a:endParaRPr lang="en-US"/>
                        </a:p>
                      </a:txBody>
                      <a:tcPr marL="68580" marR="68580" marT="0" marB="0" anchor="ctr">
                        <a:blipFill rotWithShape="1">
                          <a:blip r:embed="rId2"/>
                          <a:stretch>
                            <a:fillRect l="-200000" t="-160377" r="-200000" b="-200000"/>
                          </a:stretch>
                        </a:blipFill>
                      </a:tcPr>
                    </a:tc>
                    <a:tc>
                      <a:txBody>
                        <a:bodyPr/>
                        <a:lstStyle/>
                        <a:p>
                          <a:endParaRPr lang="en-US"/>
                        </a:p>
                      </a:txBody>
                      <a:tcPr marL="68580" marR="68580" marT="0" marB="0" anchor="ctr">
                        <a:blipFill rotWithShape="1">
                          <a:blip r:embed="rId2"/>
                          <a:stretch>
                            <a:fillRect l="-300000" t="-160377" r="-100000" b="-200000"/>
                          </a:stretch>
                        </a:blipFill>
                      </a:tcPr>
                    </a:tc>
                    <a:tc>
                      <a:txBody>
                        <a:bodyPr/>
                        <a:lstStyle/>
                        <a:p>
                          <a:endParaRPr lang="en-US"/>
                        </a:p>
                      </a:txBody>
                      <a:tcPr marL="68580" marR="68580" marT="0" marB="0" anchor="ctr">
                        <a:blipFill rotWithShape="1">
                          <a:blip r:embed="rId2"/>
                          <a:stretch>
                            <a:fillRect l="-400000" t="-160377" b="-200000"/>
                          </a:stretch>
                        </a:blipFill>
                      </a:tcPr>
                    </a:tc>
                  </a:tr>
                  <a:tr h="645888">
                    <a:tc>
                      <a:txBody>
                        <a:bodyPr/>
                        <a:lstStyle/>
                        <a:p>
                          <a:endParaRPr lang="en-US"/>
                        </a:p>
                      </a:txBody>
                      <a:tcPr marL="68580" marR="68580" marT="0" marB="0" anchor="ctr">
                        <a:blipFill rotWithShape="1">
                          <a:blip r:embed="rId2"/>
                          <a:stretch>
                            <a:fillRect t="-260377" r="-400000" b="-100000"/>
                          </a:stretch>
                        </a:blipFill>
                      </a:tcPr>
                    </a:tc>
                    <a:tc>
                      <a:txBody>
                        <a:bodyPr/>
                        <a:lstStyle/>
                        <a:p>
                          <a:endParaRPr lang="en-US"/>
                        </a:p>
                      </a:txBody>
                      <a:tcPr marL="68580" marR="68580" marT="0" marB="0" anchor="ctr">
                        <a:blipFill rotWithShape="1">
                          <a:blip r:embed="rId2"/>
                          <a:stretch>
                            <a:fillRect l="-100000" t="-260377" r="-300000" b="-100000"/>
                          </a:stretch>
                        </a:blipFill>
                      </a:tcPr>
                    </a:tc>
                    <a:tc>
                      <a:txBody>
                        <a:bodyPr/>
                        <a:lstStyle/>
                        <a:p>
                          <a:endParaRPr lang="en-US"/>
                        </a:p>
                      </a:txBody>
                      <a:tcPr marL="68580" marR="68580" marT="0" marB="0" anchor="ctr">
                        <a:blipFill rotWithShape="1">
                          <a:blip r:embed="rId2"/>
                          <a:stretch>
                            <a:fillRect l="-200000" t="-260377" r="-200000" b="-100000"/>
                          </a:stretch>
                        </a:blipFill>
                      </a:tcPr>
                    </a:tc>
                    <a:tc>
                      <a:txBody>
                        <a:bodyPr/>
                        <a:lstStyle/>
                        <a:p>
                          <a:endParaRPr lang="en-US"/>
                        </a:p>
                      </a:txBody>
                      <a:tcPr marL="68580" marR="68580" marT="0" marB="0" anchor="ctr">
                        <a:blipFill rotWithShape="1">
                          <a:blip r:embed="rId2"/>
                          <a:stretch>
                            <a:fillRect l="-300000" t="-260377" r="-100000" b="-100000"/>
                          </a:stretch>
                        </a:blipFill>
                      </a:tcPr>
                    </a:tc>
                    <a:tc>
                      <a:txBody>
                        <a:bodyPr/>
                        <a:lstStyle/>
                        <a:p>
                          <a:endParaRPr lang="en-US"/>
                        </a:p>
                      </a:txBody>
                      <a:tcPr marL="68580" marR="68580" marT="0" marB="0" anchor="ctr">
                        <a:blipFill rotWithShape="1">
                          <a:blip r:embed="rId2"/>
                          <a:stretch>
                            <a:fillRect l="-400000" t="-260377" b="-100000"/>
                          </a:stretch>
                        </a:blipFill>
                      </a:tcPr>
                    </a:tc>
                  </a:tr>
                  <a:tr h="645888">
                    <a:tc>
                      <a:txBody>
                        <a:bodyPr/>
                        <a:lstStyle/>
                        <a:p>
                          <a:endParaRPr lang="en-US"/>
                        </a:p>
                      </a:txBody>
                      <a:tcPr marL="68580" marR="68580" marT="0" marB="0" anchor="ctr">
                        <a:blipFill rotWithShape="1">
                          <a:blip r:embed="rId2"/>
                          <a:stretch>
                            <a:fillRect t="-360377" r="-400000"/>
                          </a:stretch>
                        </a:blipFill>
                      </a:tcPr>
                    </a:tc>
                    <a:tc>
                      <a:txBody>
                        <a:bodyPr/>
                        <a:lstStyle/>
                        <a:p>
                          <a:endParaRPr lang="en-US"/>
                        </a:p>
                      </a:txBody>
                      <a:tcPr marL="68580" marR="68580" marT="0" marB="0" anchor="ctr">
                        <a:blipFill rotWithShape="1">
                          <a:blip r:embed="rId2"/>
                          <a:stretch>
                            <a:fillRect l="-100000" t="-360377" r="-300000"/>
                          </a:stretch>
                        </a:blipFill>
                      </a:tcPr>
                    </a:tc>
                    <a:tc>
                      <a:txBody>
                        <a:bodyPr/>
                        <a:lstStyle/>
                        <a:p>
                          <a:endParaRPr lang="en-US"/>
                        </a:p>
                      </a:txBody>
                      <a:tcPr marL="68580" marR="68580" marT="0" marB="0" anchor="ctr">
                        <a:blipFill rotWithShape="1">
                          <a:blip r:embed="rId2"/>
                          <a:stretch>
                            <a:fillRect l="-200000" t="-360377" r="-200000"/>
                          </a:stretch>
                        </a:blipFill>
                      </a:tcPr>
                    </a:tc>
                    <a:tc>
                      <a:txBody>
                        <a:bodyPr/>
                        <a:lstStyle/>
                        <a:p>
                          <a:endParaRPr lang="en-US"/>
                        </a:p>
                      </a:txBody>
                      <a:tcPr marL="68580" marR="68580" marT="0" marB="0" anchor="ctr">
                        <a:blipFill rotWithShape="1">
                          <a:blip r:embed="rId2"/>
                          <a:stretch>
                            <a:fillRect l="-300000" t="-360377" r="-100000"/>
                          </a:stretch>
                        </a:blipFill>
                      </a:tcPr>
                    </a:tc>
                    <a:tc>
                      <a:txBody>
                        <a:bodyPr/>
                        <a:lstStyle/>
                        <a:p>
                          <a:endParaRPr lang="en-US"/>
                        </a:p>
                      </a:txBody>
                      <a:tcPr marL="68580" marR="68580" marT="0" marB="0" anchor="ctr">
                        <a:blipFill rotWithShape="1">
                          <a:blip r:embed="rId2"/>
                          <a:stretch>
                            <a:fillRect l="-400000" t="-360377"/>
                          </a:stretch>
                        </a:blipFill>
                      </a:tcPr>
                    </a:tc>
                  </a:tr>
                </a:tbl>
              </a:graphicData>
            </a:graphic>
          </p:graphicFrame>
        </mc:Fallback>
      </mc:AlternateContent>
    </p:spTree>
    <p:extLst>
      <p:ext uri="{BB962C8B-B14F-4D97-AF65-F5344CB8AC3E}">
        <p14:creationId xmlns:p14="http://schemas.microsoft.com/office/powerpoint/2010/main" val="2353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Margin Flows and Margin Flow Gap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Margin and Trade Flow Gaps</a:t>
                </a:r>
                <a:r>
                  <a:rPr lang="en-US" dirty="0"/>
                  <a:t>:</a:t>
                </a:r>
                <a:r>
                  <a:rPr lang="en-US" b="0" dirty="0">
                    <a:latin typeface="+mn-lt"/>
                  </a:rPr>
                  <a:t> To formulate the model in more precise mathematical terms, this section returns to</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𝐾</m:t>
                              </m:r>
                              <m:d>
                                <m:dPr>
                                  <m:ctrlPr>
                                    <a:rPr lang="en-US" b="0" i="1">
                                      <a:latin typeface="Cambria Math" panose="02040503050406030204" pitchFamily="18" charset="0"/>
                                    </a:rPr>
                                  </m:ctrlPr>
                                </m:dPr>
                                <m:e>
                                  <m:r>
                                    <a:rPr lang="en-US" b="0" i="1">
                                      <a:latin typeface="Cambria Math"/>
                                    </a:rPr>
                                    <m:t>𝑡</m:t>
                                  </m:r>
                                </m:e>
                              </m:d>
                            </m:e>
                          </m:d>
                        </m:e>
                        <m:sup>
                          <m:r>
                            <a:rPr lang="en-US" b="0" i="1">
                              <a:latin typeface="Cambria Math"/>
                            </a:rPr>
                            <m:t>+</m:t>
                          </m:r>
                        </m:sup>
                      </m:sSup>
                    </m:oMath>
                  </m:oMathPara>
                </a14:m>
                <a:endParaRPr lang="en-US" b="0" dirty="0">
                  <a:latin typeface="+mn-lt"/>
                </a:endParaRPr>
              </a:p>
              <a:p>
                <a:pPr>
                  <a:lnSpc>
                    <a:spcPct val="150000"/>
                  </a:lnSpc>
                </a:pPr>
                <a:endParaRPr lang="en-US" b="0" dirty="0">
                  <a:latin typeface="+mn-lt"/>
                </a:endParaRPr>
              </a:p>
              <a:p>
                <a:pPr marL="246062" lvl="2" indent="0">
                  <a:lnSpc>
                    <a:spcPct val="150000"/>
                  </a:lnSpc>
                  <a:buNone/>
                </a:pPr>
                <a:r>
                  <a:rPr lang="en-US" b="0" dirty="0"/>
                  <a:t>and considers how to draw the analysis of the previous sections to reasonably specify both the collateral amount </a:t>
                </a:r>
                <a14:m>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oMath>
                </a14:m>
                <a:r>
                  <a:rPr lang="en-US" b="0" dirty="0"/>
                  <a:t> as well as the value </a:t>
                </a:r>
                <a14:m>
                  <m:oMath xmlns:m="http://schemas.openxmlformats.org/officeDocument/2006/math">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oMath>
                </a14:m>
                <a:r>
                  <a:rPr lang="en-US" b="0" dirty="0"/>
                  <a:t> of net unpaid cash flows.</a:t>
                </a:r>
              </a:p>
              <a:p>
                <a:pPr>
                  <a:lnSpc>
                    <a:spcPct val="150000"/>
                  </a:lnSpc>
                </a:pPr>
                <a:endParaRPr lang="en-US" b="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1109473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Margin Flows and Margin Flow Gap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Client Last Margin Posting Date</a:t>
                </a:r>
                <a:r>
                  <a:rPr lang="en-US" dirty="0"/>
                  <a:t>:</a:t>
                </a:r>
                <a:r>
                  <a:rPr lang="en-US" b="0" dirty="0">
                    <a:latin typeface="+mn-lt"/>
                  </a:rPr>
                  <a:t> As with the classical model, it is assumed that the MPoR starts at time</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oMath>
                  </m:oMathPara>
                </a14:m>
                <a:endParaRPr lang="en-US" b="0" dirty="0">
                  <a:latin typeface="+mn-lt"/>
                </a:endParaRPr>
              </a:p>
              <a:p>
                <a:pPr>
                  <a:lnSpc>
                    <a:spcPct val="150000"/>
                  </a:lnSpc>
                </a:pPr>
                <a:r>
                  <a:rPr lang="en-US" b="0" dirty="0">
                    <a:latin typeface="+mn-lt"/>
                  </a:rPr>
                  <a:t> </a:t>
                </a:r>
              </a:p>
              <a:p>
                <a:pPr marL="246062" lvl="2" indent="0">
                  <a:lnSpc>
                    <a:spcPct val="150000"/>
                  </a:lnSpc>
                  <a:buNone/>
                </a:pPr>
                <a:r>
                  <a:rPr lang="en-US" b="0" dirty="0">
                    <a:latin typeface="+mn-lt"/>
                  </a:rPr>
                  <a:t>the portfolio observation date associated with the last regular collateral posting by </a:t>
                </a:r>
                <a14:m>
                  <m:oMath xmlns:m="http://schemas.openxmlformats.org/officeDocument/2006/math">
                    <m:r>
                      <a:rPr lang="en-US" b="0" i="1">
                        <a:latin typeface="Cambria Math"/>
                      </a:rPr>
                      <m:t>𝐶</m:t>
                    </m:r>
                  </m:oMath>
                </a14:m>
                <a:r>
                  <a:rPr lang="en-US" b="0" dirty="0">
                    <a:latin typeface="+mn-lt"/>
                  </a:rPr>
                  <a:t>.</a:t>
                </a:r>
              </a:p>
              <a:p>
                <a:pPr lvl="2">
                  <a:lnSpc>
                    <a:spcPct val="150000"/>
                  </a:lnSpc>
                  <a:buFont typeface="Wingdings" panose="05000000000000000000" pitchFamily="2" charset="2"/>
                  <a:buChar char="q"/>
                </a:pPr>
                <a:r>
                  <a:rPr lang="en-US" b="0" dirty="0">
                    <a:latin typeface="+mn-lt"/>
                  </a:rPr>
                  <a:t>Recall that the classical model further assumes that </a:t>
                </a:r>
                <a14:m>
                  <m:oMath xmlns:m="http://schemas.openxmlformats.org/officeDocument/2006/math">
                    <m:r>
                      <a:rPr lang="en-US" b="0" i="1">
                        <a:latin typeface="Cambria Math"/>
                      </a:rPr>
                      <m:t>𝐷</m:t>
                    </m:r>
                  </m:oMath>
                </a14:m>
                <a:r>
                  <a:rPr lang="en-US" b="0" dirty="0">
                    <a:latin typeface="+mn-lt"/>
                  </a:rPr>
                  <a:t> will stop posting collateral simultaneously with </a:t>
                </a:r>
                <a14:m>
                  <m:oMath xmlns:m="http://schemas.openxmlformats.org/officeDocument/2006/math">
                    <m:r>
                      <a:rPr lang="en-US" b="0" i="1">
                        <a:latin typeface="Cambria Math"/>
                      </a:rPr>
                      <m:t>𝐶</m:t>
                    </m:r>
                  </m:oMath>
                </a14:m>
                <a:r>
                  <a:rPr lang="en-US" b="0" dirty="0">
                    <a:latin typeface="+mn-lt"/>
                  </a:rPr>
                  <a:t> so that</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𝑐</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e>
                      </m:d>
                    </m:oMath>
                  </m:oMathPara>
                </a14:m>
                <a:endParaRPr lang="en-US" b="0" dirty="0">
                  <a:latin typeface="+mn-lt"/>
                </a:endParaRPr>
              </a:p>
              <a:p>
                <a:pPr>
                  <a:lnSpc>
                    <a:spcPct val="150000"/>
                  </a:lnSpc>
                </a:pPr>
                <a:endParaRPr lang="en-US" b="0" dirty="0">
                  <a:latin typeface="+mn-lt"/>
                </a:endParaRPr>
              </a:p>
              <a:p>
                <a:pPr marL="387350" lvl="3" indent="0">
                  <a:lnSpc>
                    <a:spcPct val="150000"/>
                  </a:lnSpc>
                  <a:buNone/>
                </a:pPr>
                <a:r>
                  <a:rPr lang="en-US" b="0" dirty="0">
                    <a:latin typeface="+mn-lt"/>
                  </a:rPr>
                  <a:t>where </a:t>
                </a:r>
                <a14:m>
                  <m:oMath xmlns:m="http://schemas.openxmlformats.org/officeDocument/2006/math">
                    <m:r>
                      <a:rPr lang="en-US" b="0" i="1">
                        <a:latin typeface="Cambria Math"/>
                      </a:rPr>
                      <m:t>𝑐</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e>
                    </m:d>
                  </m:oMath>
                </a14:m>
                <a:r>
                  <a:rPr lang="en-US" b="0" dirty="0">
                    <a:latin typeface="+mn-lt"/>
                  </a:rPr>
                  <a:t> denotes the CSA prescribed collateral support amount calculated from the market data observed at time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oMath>
                </a14:m>
                <a:r>
                  <a:rPr lang="en-US" b="0" dirty="0">
                    <a:latin typeface="+mn-lt"/>
                  </a:rPr>
                  <a:t>.</a:t>
                </a:r>
              </a:p>
              <a:p>
                <a:pPr marL="558800" lvl="3" indent="-171450">
                  <a:lnSpc>
                    <a:spcPct val="150000"/>
                  </a:lnSpc>
                  <a:buFont typeface="Wingdings" panose="05000000000000000000" pitchFamily="2" charset="2"/>
                  <a:buChar char="q"/>
                </a:pPr>
                <a:r>
                  <a:rPr lang="en-US" b="0" dirty="0">
                    <a:latin typeface="+mn-lt"/>
                  </a:rPr>
                  <a:t>This is to be compared with</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𝐾</m:t>
                              </m:r>
                              <m:d>
                                <m:dPr>
                                  <m:ctrlPr>
                                    <a:rPr lang="en-US" b="0" i="1">
                                      <a:latin typeface="Cambria Math" panose="02040503050406030204" pitchFamily="18" charset="0"/>
                                    </a:rPr>
                                  </m:ctrlPr>
                                </m:dPr>
                                <m:e>
                                  <m:r>
                                    <a:rPr lang="en-US" b="0" i="1">
                                      <a:latin typeface="Cambria Math"/>
                                    </a:rPr>
                                    <m:t>𝑡</m:t>
                                  </m:r>
                                </m:e>
                              </m:d>
                            </m:e>
                          </m:d>
                        </m:e>
                        <m:sup>
                          <m:r>
                            <a:rPr lang="en-US" b="0" i="1">
                              <a:latin typeface="Cambria Math"/>
                            </a:rPr>
                            <m:t>+</m:t>
                          </m:r>
                        </m:sup>
                      </m:sSup>
                    </m:oMath>
                  </m:oMathPara>
                </a14:m>
                <a:endParaRPr lang="en-US" b="0" dirty="0">
                  <a:latin typeface="+mn-lt"/>
                </a:endParaRP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𝑐</m:t>
                      </m:r>
                      <m:d>
                        <m:dPr>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oMath>
                  </m:oMathPara>
                </a14:m>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1323361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Margin Flows and Margin Flow Gap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Definition of the Margin Flow Gap</a:t>
                </a:r>
                <a:r>
                  <a:rPr lang="en-US" dirty="0"/>
                  <a:t>:</a:t>
                </a:r>
                <a:r>
                  <a:rPr lang="en-US" b="0" dirty="0">
                    <a:latin typeface="+mn-lt"/>
                  </a:rPr>
                  <a:t> In contrast to</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𝑐</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e>
                      </m:d>
                    </m:oMath>
                  </m:oMathPara>
                </a14:m>
                <a:endParaRPr lang="en-US" b="0" dirty="0">
                  <a:latin typeface="+mn-lt"/>
                </a:endParaRPr>
              </a:p>
              <a:p>
                <a:pPr>
                  <a:lnSpc>
                    <a:spcPct val="150000"/>
                  </a:lnSpc>
                </a:pPr>
                <a:endParaRPr lang="en-US" b="0" dirty="0">
                  <a:latin typeface="+mn-lt"/>
                </a:endParaRPr>
              </a:p>
              <a:p>
                <a:pPr marL="246062" lvl="2" indent="0">
                  <a:lnSpc>
                    <a:spcPct val="150000"/>
                  </a:lnSpc>
                  <a:buNone/>
                </a:pPr>
                <a:r>
                  <a:rPr lang="en-US" b="0" dirty="0">
                    <a:latin typeface="+mn-lt"/>
                  </a:rPr>
                  <a:t>this model assumes that </a:t>
                </a:r>
                <a14:m>
                  <m:oMath xmlns:m="http://schemas.openxmlformats.org/officeDocument/2006/math">
                    <m:r>
                      <a:rPr lang="en-US" b="0" i="1">
                        <a:latin typeface="Cambria Math"/>
                      </a:rPr>
                      <m:t>𝐷</m:t>
                    </m:r>
                  </m:oMath>
                </a14:m>
                <a:r>
                  <a:rPr lang="en-US" b="0" dirty="0">
                    <a:latin typeface="+mn-lt"/>
                  </a:rPr>
                  <a:t> will continue posting and returning collateral to </a:t>
                </a:r>
                <a14:m>
                  <m:oMath xmlns:m="http://schemas.openxmlformats.org/officeDocument/2006/math">
                    <m:r>
                      <a:rPr lang="en-US" b="0" i="1">
                        <a:latin typeface="Cambria Math"/>
                      </a:rPr>
                      <m:t>𝐶</m:t>
                    </m:r>
                  </m:oMath>
                </a14:m>
                <a:r>
                  <a:rPr lang="en-US" b="0" dirty="0">
                    <a:latin typeface="+mn-lt"/>
                  </a:rPr>
                  <a:t> for all contractual margin observations dates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oMath>
                </a14:m>
                <a:r>
                  <a:rPr lang="en-US" b="0" dirty="0">
                    <a:latin typeface="+mn-lt"/>
                  </a:rPr>
                  <a:t> whenever required by the CSA, after</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oMath>
                  </m:oMathPara>
                </a14:m>
                <a:endParaRPr lang="en-US" b="0" dirty="0">
                  <a:latin typeface="+mn-lt"/>
                </a:endParaRPr>
              </a:p>
              <a:p>
                <a:pPr>
                  <a:lnSpc>
                    <a:spcPct val="150000"/>
                  </a:lnSpc>
                </a:pPr>
                <a:endParaRPr lang="en-US" b="0" dirty="0">
                  <a:latin typeface="+mn-lt"/>
                </a:endParaRPr>
              </a:p>
              <a:p>
                <a:pPr marL="246062" lvl="2" indent="0">
                  <a:lnSpc>
                    <a:spcPct val="150000"/>
                  </a:lnSpc>
                  <a:buNone/>
                </a:pPr>
                <a:r>
                  <a:rPr lang="en-US" b="0" dirty="0">
                    <a:latin typeface="+mn-lt"/>
                  </a:rPr>
                  <a:t>and up to and including the observation date</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oMath>
                  </m:oMathPara>
                </a14:m>
                <a:endParaRPr lang="en-US" b="0" dirty="0">
                  <a:latin typeface="+mn-lt"/>
                </a:endParaRPr>
              </a:p>
              <a:p>
                <a:pPr>
                  <a:lnSpc>
                    <a:spcPct val="150000"/>
                  </a:lnSpc>
                </a:pPr>
                <a:endParaRPr lang="en-US" b="0" dirty="0">
                  <a:latin typeface="+mn-lt"/>
                </a:endParaRPr>
              </a:p>
              <a:p>
                <a:pPr marL="417512" lvl="2" indent="-171450">
                  <a:lnSpc>
                    <a:spcPct val="150000"/>
                  </a:lnSpc>
                  <a:buFont typeface="Wingdings" panose="05000000000000000000" pitchFamily="2" charset="2"/>
                  <a:buChar char="q"/>
                </a:pPr>
                <a:r>
                  <a:rPr lang="en-US" b="0" dirty="0">
                    <a:latin typeface="+mn-lt"/>
                  </a:rPr>
                  <a:t>The presence of an observation period of non-zero length for which </a:t>
                </a:r>
                <a14:m>
                  <m:oMath xmlns:m="http://schemas.openxmlformats.org/officeDocument/2006/math">
                    <m:r>
                      <a:rPr lang="en-US" b="0" i="1">
                        <a:latin typeface="Cambria Math"/>
                      </a:rPr>
                      <m:t>𝐷</m:t>
                    </m:r>
                  </m:oMath>
                </a14:m>
                <a:r>
                  <a:rPr lang="en-US" b="0" dirty="0">
                    <a:latin typeface="+mn-lt"/>
                  </a:rPr>
                  <a:t> is posting and returning collateral but </a:t>
                </a:r>
                <a14:m>
                  <m:oMath xmlns:m="http://schemas.openxmlformats.org/officeDocument/2006/math">
                    <m:r>
                      <a:rPr lang="en-US" b="0" i="1">
                        <a:latin typeface="Cambria Math"/>
                      </a:rPr>
                      <m:t>𝐶</m:t>
                    </m:r>
                  </m:oMath>
                </a14:m>
                <a:r>
                  <a:rPr lang="en-US" b="0" dirty="0">
                    <a:latin typeface="+mn-lt"/>
                  </a:rPr>
                  <a:t> is not is referred to as </a:t>
                </a:r>
                <a:r>
                  <a:rPr lang="en-US" b="0" i="1" dirty="0">
                    <a:latin typeface="+mn-lt"/>
                  </a:rPr>
                  <a:t>margin flow gap</a:t>
                </a:r>
                <a:r>
                  <a:rPr lang="en-US" b="0" dirty="0">
                    <a:latin typeface="+mn-lt"/>
                  </a:rPr>
                  <a:t>.</a:t>
                </a:r>
              </a:p>
              <a:p>
                <a:pPr>
                  <a:lnSpc>
                    <a:spcPct val="150000"/>
                  </a:lnSpc>
                </a:pPr>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495"/>
                </a:stretch>
              </a:blipFill>
            </p:spPr>
            <p:txBody>
              <a:bodyPr/>
              <a:lstStyle/>
              <a:p>
                <a:r>
                  <a:rPr lang="en-US">
                    <a:noFill/>
                  </a:rPr>
                  <a:t> </a:t>
                </a:r>
              </a:p>
            </p:txBody>
          </p:sp>
        </mc:Fallback>
      </mc:AlternateContent>
    </p:spTree>
    <p:extLst>
      <p:ext uri="{BB962C8B-B14F-4D97-AF65-F5344CB8AC3E}">
        <p14:creationId xmlns:p14="http://schemas.microsoft.com/office/powerpoint/2010/main" val="585034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Margin Flows and Margin Flow Gap - 4</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Choosing the Collateral Computation Date</a:t>
                </a:r>
                <a:r>
                  <a:rPr lang="en-US" dirty="0"/>
                  <a:t>:</a:t>
                </a:r>
                <a:r>
                  <a:rPr lang="en-US" b="0" dirty="0">
                    <a:latin typeface="+mn-lt"/>
                  </a:rPr>
                  <a:t> Here, it is always expected that</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oMath>
                  </m:oMathPara>
                </a14:m>
                <a:endParaRPr lang="en-US" b="0" dirty="0">
                  <a:latin typeface="+mn-lt"/>
                </a:endParaRPr>
              </a:p>
              <a:p>
                <a:pPr>
                  <a:lnSpc>
                    <a:spcPct val="150000"/>
                  </a:lnSpc>
                </a:pPr>
                <a:endParaRPr lang="en-US" b="0" dirty="0">
                  <a:latin typeface="+mn-lt"/>
                </a:endParaRPr>
              </a:p>
              <a:p>
                <a:pPr marL="246062" lvl="2" indent="0">
                  <a:lnSpc>
                    <a:spcPct val="150000"/>
                  </a:lnSpc>
                  <a:buNone/>
                </a:pPr>
                <a:r>
                  <a:rPr lang="en-US" b="0" dirty="0">
                    <a:latin typeface="+mn-lt"/>
                  </a:rPr>
                  <a:t>which therefore in effect assumes the possibility of a time interval </a:t>
                </a:r>
                <a14:m>
                  <m:oMath xmlns:m="http://schemas.openxmlformats.org/officeDocument/2006/math">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e>
                    </m:d>
                  </m:oMath>
                </a14:m>
                <a:r>
                  <a:rPr lang="en-US" b="0" dirty="0">
                    <a:latin typeface="+mn-lt"/>
                  </a:rPr>
                  <a:t> where only </a:t>
                </a:r>
                <a14:m>
                  <m:oMath xmlns:m="http://schemas.openxmlformats.org/officeDocument/2006/math">
                    <m:r>
                      <a:rPr lang="en-US" b="0" i="1">
                        <a:latin typeface="Cambria Math"/>
                      </a:rPr>
                      <m:t>𝐷</m:t>
                    </m:r>
                  </m:oMath>
                </a14:m>
                <a:r>
                  <a:rPr lang="en-US" b="0" dirty="0">
                    <a:latin typeface="+mn-lt"/>
                  </a:rPr>
                  <a:t> honors its margin requirements.</a:t>
                </a:r>
              </a:p>
              <a:p>
                <a:pPr marL="417512" lvl="2" indent="-171450">
                  <a:lnSpc>
                    <a:spcPct val="150000"/>
                  </a:lnSpc>
                  <a:buFont typeface="Wingdings" panose="05000000000000000000" pitchFamily="2" charset="2"/>
                  <a:buChar char="q"/>
                </a:pPr>
                <a:r>
                  <a:rPr lang="en-US" b="0" dirty="0">
                    <a:latin typeface="+mn-lt"/>
                  </a:rPr>
                  <a:t>In this interval, </a:t>
                </a:r>
                <a14:m>
                  <m:oMath xmlns:m="http://schemas.openxmlformats.org/officeDocument/2006/math">
                    <m:r>
                      <a:rPr lang="en-US" b="0" i="1">
                        <a:latin typeface="Cambria Math"/>
                      </a:rPr>
                      <m:t>𝐷</m:t>
                    </m:r>
                  </m:oMath>
                </a14:m>
                <a:r>
                  <a:rPr lang="en-US" b="0" dirty="0">
                    <a:latin typeface="+mn-lt"/>
                  </a:rPr>
                  <a:t> can match its contractually stipulated amounts </a:t>
                </a:r>
                <a14:m>
                  <m:oMath xmlns:m="http://schemas.openxmlformats.org/officeDocument/2006/math">
                    <m:r>
                      <a:rPr lang="en-US" b="0" i="1">
                        <a:latin typeface="Cambria Math"/>
                      </a:rPr>
                      <m:t>𝑐</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e>
                    </m:d>
                  </m:oMath>
                </a14:m>
                <a:r>
                  <a:rPr lang="en-US" b="0" dirty="0">
                    <a:latin typeface="+mn-lt"/>
                  </a:rPr>
                  <a:t> only when they involve transfers from </a:t>
                </a:r>
                <a14:m>
                  <m:oMath xmlns:m="http://schemas.openxmlformats.org/officeDocument/2006/math">
                    <m:r>
                      <a:rPr lang="en-US" b="0" i="1">
                        <a:latin typeface="Cambria Math"/>
                      </a:rPr>
                      <m:t>𝐷</m:t>
                    </m:r>
                  </m:oMath>
                </a14:m>
                <a:r>
                  <a:rPr lang="en-US" b="0" dirty="0">
                    <a:latin typeface="+mn-lt"/>
                  </a:rPr>
                  <a:t> to </a:t>
                </a:r>
                <a14:m>
                  <m:oMath xmlns:m="http://schemas.openxmlformats.org/officeDocument/2006/math">
                    <m:r>
                      <a:rPr lang="en-US" b="0" i="1">
                        <a:latin typeface="Cambria Math"/>
                      </a:rPr>
                      <m:t>𝐶</m:t>
                    </m:r>
                  </m:oMath>
                </a14:m>
                <a:r>
                  <a:rPr lang="en-US" b="0" dirty="0">
                    <a:latin typeface="+mn-lt"/>
                  </a:rPr>
                  <a:t>.</a:t>
                </a:r>
              </a:p>
              <a:p>
                <a:pPr marL="417512" lvl="2" indent="-171450">
                  <a:lnSpc>
                    <a:spcPct val="150000"/>
                  </a:lnSpc>
                  <a:buFont typeface="Wingdings" panose="05000000000000000000" pitchFamily="2" charset="2"/>
                  <a:buChar char="q"/>
                </a:pPr>
                <a:r>
                  <a:rPr lang="en-US" b="0" dirty="0">
                    <a:latin typeface="+mn-lt"/>
                  </a:rPr>
                  <a:t>This asymmetry results in </a:t>
                </a:r>
                <a14:m>
                  <m:oMath xmlns:m="http://schemas.openxmlformats.org/officeDocument/2006/math">
                    <m:r>
                      <a:rPr lang="en-US" b="0" i="1">
                        <a:latin typeface="Cambria Math"/>
                      </a:rPr>
                      <m:t>𝐷</m:t>
                    </m:r>
                  </m:oMath>
                </a14:m>
                <a:r>
                  <a:rPr lang="en-US" b="0" dirty="0">
                    <a:latin typeface="+mn-lt"/>
                  </a:rPr>
                  <a:t> holding at time </a:t>
                </a:r>
                <a14:m>
                  <m:oMath xmlns:m="http://schemas.openxmlformats.org/officeDocument/2006/math">
                    <m:r>
                      <a:rPr lang="en-US" b="0" i="1">
                        <a:latin typeface="Cambria Math"/>
                      </a:rPr>
                      <m:t>𝑡</m:t>
                    </m:r>
                  </m:oMath>
                </a14:m>
                <a:r>
                  <a:rPr lang="en-US" b="0" dirty="0">
                    <a:latin typeface="+mn-lt"/>
                  </a:rPr>
                  <a:t> the </a:t>
                </a:r>
                <a:r>
                  <a:rPr lang="en-US" b="0" i="1" dirty="0">
                    <a:latin typeface="+mn-lt"/>
                  </a:rPr>
                  <a:t>smallest</a:t>
                </a:r>
                <a:r>
                  <a:rPr lang="en-US" b="0" dirty="0">
                    <a:latin typeface="+mn-lt"/>
                  </a:rPr>
                  <a:t> collateral computed in the observation interval </a:t>
                </a:r>
                <a14:m>
                  <m:oMath xmlns:m="http://schemas.openxmlformats.org/officeDocument/2006/math">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e>
                    </m:d>
                  </m:oMath>
                </a14:m>
                <a:r>
                  <a:rPr lang="en-US" b="0" dirty="0">
                    <a:latin typeface="+mn-lt"/>
                  </a:rPr>
                  <a:t> i.e.</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m>
                        <m:mPr>
                          <m:mcs>
                            <m:mc>
                              <m:mcPr>
                                <m:count m:val="1"/>
                                <m:mcJc m:val="center"/>
                              </m:mcPr>
                            </m:mc>
                          </m:mcs>
                          <m:ctrlPr>
                            <a:rPr lang="en-US" b="0" i="1">
                              <a:latin typeface="Cambria Math" panose="02040503050406030204" pitchFamily="18" charset="0"/>
                            </a:rPr>
                          </m:ctrlPr>
                        </m:mPr>
                        <m:mr>
                          <m:e>
                            <m:r>
                              <a:rPr lang="en-US" b="0" i="1">
                                <a:latin typeface="Cambria Math"/>
                              </a:rPr>
                              <m:t>𝑚𝑖𝑛</m:t>
                            </m:r>
                          </m:e>
                        </m:mr>
                        <m:m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r>
                              <a:rPr lang="en-US" b="0" i="1">
                                <a:latin typeface="Cambria Math"/>
                              </a:rPr>
                              <m:t>∈</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e>
                            </m:d>
                          </m:e>
                        </m:mr>
                      </m:m>
                      <m:r>
                        <a:rPr lang="en-US" b="0" i="1">
                          <a:latin typeface="Cambria Math"/>
                        </a:rPr>
                        <m:t> </m:t>
                      </m:r>
                      <m:r>
                        <a:rPr lang="en-US" b="0" i="1">
                          <a:latin typeface="Cambria Math"/>
                        </a:rPr>
                        <m:t>𝑐</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e>
                      </m:d>
                    </m:oMath>
                  </m:oMathPara>
                </a14:m>
                <a:endParaRPr lang="en-US" b="0" dirty="0">
                  <a:latin typeface="+mn-lt"/>
                </a:endParaRPr>
              </a:p>
              <a:p>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897"/>
                </a:stretch>
              </a:blipFill>
            </p:spPr>
            <p:txBody>
              <a:bodyPr/>
              <a:lstStyle/>
              <a:p>
                <a:r>
                  <a:rPr lang="en-US">
                    <a:noFill/>
                  </a:rPr>
                  <a:t> </a:t>
                </a:r>
              </a:p>
            </p:txBody>
          </p:sp>
        </mc:Fallback>
      </mc:AlternateContent>
    </p:spTree>
    <p:extLst>
      <p:ext uri="{BB962C8B-B14F-4D97-AF65-F5344CB8AC3E}">
        <p14:creationId xmlns:p14="http://schemas.microsoft.com/office/powerpoint/2010/main" val="2258978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Margin Flows and Margin Flow Gap - 5</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Implications of the Collateral Date Choice</a:t>
                </a:r>
                <a:r>
                  <a:rPr lang="en-US" dirty="0"/>
                  <a:t>:</a:t>
                </a:r>
                <a:r>
                  <a:rPr lang="en-US" b="0" dirty="0">
                    <a:latin typeface="+mn-lt"/>
                  </a:rPr>
                  <a:t> The </a:t>
                </a:r>
                <a:r>
                  <a:rPr lang="en-US" b="0" i="1" dirty="0">
                    <a:latin typeface="+mn-lt"/>
                  </a:rPr>
                  <a:t>worst case</a:t>
                </a:r>
                <a:r>
                  <a:rPr lang="en-US" b="0" dirty="0">
                    <a:latin typeface="+mn-lt"/>
                  </a:rPr>
                  <a:t> form of the above provides a less optimistic view on available collateral than on classical modeling, resulting in larger exposure whenever there are multiple collateral observation dates in </a:t>
                </a:r>
                <a14:m>
                  <m:oMath xmlns:m="http://schemas.openxmlformats.org/officeDocument/2006/math">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e>
                    </m:d>
                  </m:oMath>
                </a14:m>
                <a:r>
                  <a:rPr lang="en-US" b="0" dirty="0">
                    <a:latin typeface="+mn-lt"/>
                  </a:rPr>
                  <a:t> – it is assumed that one of the observation dates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oMath>
                </a14:m>
                <a:r>
                  <a:rPr lang="en-US" b="0" dirty="0">
                    <a:latin typeface="+mn-lt"/>
                  </a:rPr>
                  <a:t> always coincides with the start of the MPoR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All other things being equal, the difference in exposure relative to the classical model will increase with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oMath>
                </a14:m>
                <a:r>
                  <a:rPr lang="en-US" b="0" dirty="0">
                    <a:latin typeface="+mn-lt"/>
                  </a:rPr>
                  <a:t>. If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oMath>
                </a14:m>
                <a:r>
                  <a:rPr lang="en-US" b="0" dirty="0">
                    <a:latin typeface="+mn-lt"/>
                  </a:rPr>
                  <a:t> is kept constant, the difference will increase with more frequent re-margining.</a:t>
                </a:r>
              </a:p>
              <a:p>
                <a:pPr marL="530225" lvl="1" indent="-285750">
                  <a:lnSpc>
                    <a:spcPct val="150000"/>
                  </a:lnSpc>
                  <a:buFont typeface="Wingdings" panose="05000000000000000000" pitchFamily="2" charset="2"/>
                  <a:buChar char="q"/>
                </a:pPr>
                <a:r>
                  <a:rPr lang="en-US" b="0" dirty="0">
                    <a:latin typeface="+mn-lt"/>
                  </a:rPr>
                  <a:t>Note that</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m>
                        <m:mPr>
                          <m:mcs>
                            <m:mc>
                              <m:mcPr>
                                <m:count m:val="1"/>
                                <m:mcJc m:val="center"/>
                              </m:mcPr>
                            </m:mc>
                          </m:mcs>
                          <m:ctrlPr>
                            <a:rPr lang="en-US" b="0" i="1">
                              <a:latin typeface="Cambria Math" panose="02040503050406030204" pitchFamily="18" charset="0"/>
                            </a:rPr>
                          </m:ctrlPr>
                        </m:mPr>
                        <m:mr>
                          <m:e>
                            <m:r>
                              <a:rPr lang="en-US" b="0" i="1">
                                <a:latin typeface="Cambria Math"/>
                              </a:rPr>
                              <m:t>𝑚𝑖𝑛</m:t>
                            </m:r>
                          </m:e>
                        </m:mr>
                        <m:m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r>
                              <a:rPr lang="en-US" b="0" i="1">
                                <a:latin typeface="Cambria Math"/>
                              </a:rPr>
                              <m:t>∈</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e>
                            </m:d>
                          </m:e>
                        </m:mr>
                      </m:m>
                      <m:r>
                        <a:rPr lang="en-US" b="0" i="1">
                          <a:latin typeface="Cambria Math"/>
                        </a:rPr>
                        <m:t> </m:t>
                      </m:r>
                      <m:r>
                        <a:rPr lang="en-US" b="0" i="1">
                          <a:latin typeface="Cambria Math"/>
                        </a:rPr>
                        <m:t>𝑐</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e>
                      </m:d>
                    </m:oMath>
                  </m:oMathPara>
                </a14:m>
                <a:endParaRPr lang="en-US" b="0" dirty="0">
                  <a:latin typeface="+mn-lt"/>
                </a:endParaRPr>
              </a:p>
              <a:p>
                <a:pPr marL="549275" lvl="4" indent="0">
                  <a:lnSpc>
                    <a:spcPct val="150000"/>
                  </a:lnSpc>
                  <a:buNone/>
                </a:pPr>
                <a:r>
                  <a:rPr lang="en-US" b="0" dirty="0">
                    <a:latin typeface="+mn-lt"/>
                  </a:rPr>
                  <a:t>matches</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𝑐</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e>
                      </m:d>
                    </m:oMath>
                  </m:oMathPara>
                </a14:m>
                <a:endParaRPr lang="en-US" b="0" dirty="0">
                  <a:latin typeface="+mn-lt"/>
                </a:endParaRPr>
              </a:p>
              <a:p>
                <a:pPr marL="549275" lvl="4" indent="0">
                  <a:lnSpc>
                    <a:spcPct val="150000"/>
                  </a:lnSpc>
                  <a:buNone/>
                </a:pPr>
                <a:r>
                  <a:rPr lang="en-US" b="0" dirty="0">
                    <a:latin typeface="+mn-lt"/>
                  </a:rPr>
                  <a:t>when</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oMath>
                  </m:oMathPara>
                </a14:m>
                <a:endParaRPr lang="en-US" b="0" dirty="0">
                  <a:latin typeface="+mn-lt"/>
                </a:endParaRPr>
              </a:p>
              <a:p>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271"/>
                </a:stretch>
              </a:blipFill>
            </p:spPr>
            <p:txBody>
              <a:bodyPr/>
              <a:lstStyle/>
              <a:p>
                <a:r>
                  <a:rPr lang="en-US">
                    <a:noFill/>
                  </a:rPr>
                  <a:t> </a:t>
                </a:r>
              </a:p>
            </p:txBody>
          </p:sp>
        </mc:Fallback>
      </mc:AlternateContent>
    </p:spTree>
    <p:extLst>
      <p:ext uri="{BB962C8B-B14F-4D97-AF65-F5344CB8AC3E}">
        <p14:creationId xmlns:p14="http://schemas.microsoft.com/office/powerpoint/2010/main" val="2379240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Trade Flows and Trade Flow Gap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Origin of the Trade Flow Gap</a:t>
                </a:r>
                <a:r>
                  <a:rPr lang="en-US" dirty="0"/>
                  <a:t>:</a:t>
                </a:r>
                <a:r>
                  <a:rPr lang="en-US" b="0" dirty="0">
                    <a:latin typeface="+mn-lt"/>
                  </a:rPr>
                  <a:t> According to the assumptions in the earlier sections, the last date when </a:t>
                </a:r>
                <a14:m>
                  <m:oMath xmlns:m="http://schemas.openxmlformats.org/officeDocument/2006/math">
                    <m:r>
                      <a:rPr lang="en-US" b="0" i="1">
                        <a:latin typeface="Cambria Math"/>
                      </a:rPr>
                      <m:t>𝐶</m:t>
                    </m:r>
                  </m:oMath>
                </a14:m>
                <a:r>
                  <a:rPr lang="en-US" b="0" dirty="0">
                    <a:latin typeface="+mn-lt"/>
                  </a:rPr>
                  <a:t> is still paying the trade flows is</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oMath>
                  </m:oMathPara>
                </a14:m>
                <a:endParaRPr lang="en-US" b="0" dirty="0">
                  <a:latin typeface="+mn-lt"/>
                </a:endParaRPr>
              </a:p>
              <a:p>
                <a:pPr marL="246062" lvl="2" indent="0">
                  <a:lnSpc>
                    <a:spcPct val="150000"/>
                  </a:lnSpc>
                  <a:buNone/>
                </a:pPr>
                <a:r>
                  <a:rPr lang="en-US" b="0" dirty="0">
                    <a:latin typeface="+mn-lt"/>
                  </a:rPr>
                  <a:t>and the last date when </a:t>
                </a:r>
                <a14:m>
                  <m:oMath xmlns:m="http://schemas.openxmlformats.org/officeDocument/2006/math">
                    <m:r>
                      <a:rPr lang="en-US" b="0" i="1">
                        <a:latin typeface="Cambria Math"/>
                      </a:rPr>
                      <m:t>𝐷</m:t>
                    </m:r>
                  </m:oMath>
                </a14:m>
                <a:r>
                  <a:rPr lang="en-US" b="0" dirty="0">
                    <a:latin typeface="+mn-lt"/>
                  </a:rPr>
                  <a:t> is still trade flows is</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r>
                        <a:rPr lang="en-US" b="0" i="1">
                          <a:latin typeface="Cambria Math"/>
                        </a:rPr>
                        <m:t>𝑡</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𝐷</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oMath>
                  </m:oMathPara>
                </a14:m>
                <a:endParaRPr lang="en-US" b="0" dirty="0">
                  <a:latin typeface="+mn-lt"/>
                </a:endParaRPr>
              </a:p>
              <a:p>
                <a:pPr>
                  <a:lnSpc>
                    <a:spcPct val="150000"/>
                  </a:lnSpc>
                </a:pPr>
                <a:r>
                  <a:rPr lang="en-US" b="0" dirty="0">
                    <a:latin typeface="+mn-lt"/>
                  </a:rPr>
                  <a:t> </a:t>
                </a:r>
              </a:p>
              <a:p>
                <a:pPr lvl="2">
                  <a:lnSpc>
                    <a:spcPct val="150000"/>
                  </a:lnSpc>
                  <a:buFont typeface="Wingdings" panose="05000000000000000000" pitchFamily="2" charset="2"/>
                  <a:buChar char="q"/>
                </a:pPr>
                <a:r>
                  <a:rPr lang="en-US" b="0" dirty="0">
                    <a:latin typeface="+mn-lt"/>
                  </a:rPr>
                  <a:t>The period when </a:t>
                </a:r>
                <a14:m>
                  <m:oMath xmlns:m="http://schemas.openxmlformats.org/officeDocument/2006/math">
                    <m:r>
                      <a:rPr lang="en-US" b="0" i="1">
                        <a:latin typeface="Cambria Math"/>
                      </a:rPr>
                      <m:t>𝐷</m:t>
                    </m:r>
                  </m:oMath>
                </a14:m>
                <a:r>
                  <a:rPr lang="en-US" b="0" dirty="0">
                    <a:latin typeface="+mn-lt"/>
                  </a:rPr>
                  <a:t> is still paying trade flows while </a:t>
                </a:r>
                <a14:m>
                  <m:oMath xmlns:m="http://schemas.openxmlformats.org/officeDocument/2006/math">
                    <m:r>
                      <a:rPr lang="en-US" b="0" i="1">
                        <a:latin typeface="Cambria Math"/>
                      </a:rPr>
                      <m:t>𝐶</m:t>
                    </m:r>
                  </m:oMath>
                </a14:m>
                <a:r>
                  <a:rPr lang="en-US" b="0" dirty="0">
                    <a:latin typeface="+mn-lt"/>
                  </a:rPr>
                  <a:t> does not is referred to as the </a:t>
                </a:r>
                <a:r>
                  <a:rPr lang="en-US" b="0" i="1" dirty="0">
                    <a:latin typeface="+mn-lt"/>
                  </a:rPr>
                  <a:t>trade flow gap</a:t>
                </a:r>
                <a:r>
                  <a:rPr lang="en-US" b="0" dirty="0">
                    <a:latin typeface="+mn-lt"/>
                  </a:rPr>
                  <a:t>.</a:t>
                </a:r>
              </a:p>
              <a:p>
                <a:pPr marL="285750" lvl="0" indent="-285750">
                  <a:lnSpc>
                    <a:spcPct val="150000"/>
                  </a:lnSpc>
                  <a:buFont typeface="Wingdings" panose="05000000000000000000" pitchFamily="2" charset="2"/>
                  <a:buChar char="v"/>
                </a:pPr>
                <a:r>
                  <a:rPr lang="en-US" u="sng" dirty="0"/>
                  <a:t>Projecting the Unpaid Trade Flow Value</a:t>
                </a:r>
                <a:r>
                  <a:rPr lang="en-US" b="0" dirty="0">
                    <a:latin typeface="+mn-lt"/>
                  </a:rPr>
                  <a:t>: The value of the net trade flows unpaid by the termination date </a:t>
                </a:r>
                <a14:m>
                  <m:oMath xmlns:m="http://schemas.openxmlformats.org/officeDocument/2006/math">
                    <m:r>
                      <a:rPr lang="en-US" b="0" i="1">
                        <a:latin typeface="Cambria Math"/>
                      </a:rPr>
                      <m:t>𝑡</m:t>
                    </m:r>
                  </m:oMath>
                </a14:m>
                <a:r>
                  <a:rPr lang="en-US" b="0" dirty="0">
                    <a:latin typeface="+mn-lt"/>
                  </a:rPr>
                  <a:t> can be expressed using the notation established so far as</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𝐶</m:t>
                          </m:r>
                          <m:r>
                            <a:rPr lang="en-US" b="0" i="1">
                              <a:latin typeface="Cambria Math"/>
                            </a:rPr>
                            <m:t>→</m:t>
                          </m:r>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𝐷</m:t>
                          </m:r>
                          <m:r>
                            <a:rPr lang="en-US" b="0" i="1">
                              <a:latin typeface="Cambria Math"/>
                            </a:rPr>
                            <m:t>→</m:t>
                          </m:r>
                          <m:r>
                            <a:rPr lang="en-US" b="0" i="1">
                              <a:latin typeface="Cambria Math"/>
                            </a:rPr>
                            <m:t>𝐶</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𝐶</m:t>
                          </m:r>
                          <m:r>
                            <a:rPr lang="en-US" b="0" i="1">
                              <a:latin typeface="Cambria Math"/>
                            </a:rPr>
                            <m:t>→</m:t>
                          </m:r>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oMath>
                  </m:oMathPara>
                </a14:m>
                <a:endParaRPr lang="en-US" b="0" dirty="0">
                  <a:latin typeface="+mn-lt"/>
                </a:endParaRPr>
              </a:p>
              <a:p>
                <a:pPr>
                  <a:lnSpc>
                    <a:spcPct val="150000"/>
                  </a:lnSpc>
                </a:pPr>
                <a:endParaRPr lang="en-US" b="0" dirty="0">
                  <a:latin typeface="+mn-lt"/>
                </a:endParaRPr>
              </a:p>
              <a:p>
                <a:pPr lvl="2">
                  <a:lnSpc>
                    <a:spcPct val="150000"/>
                  </a:lnSpc>
                  <a:buFont typeface="Wingdings" panose="05000000000000000000" pitchFamily="2" charset="2"/>
                  <a:buChar char="q"/>
                </a:pPr>
                <a:r>
                  <a:rPr lang="en-US" b="0" dirty="0">
                    <a:latin typeface="+mn-lt"/>
                  </a:rPr>
                  <a:t>where an arrow indicates the direction of the trade flows and </a:t>
                </a:r>
                <a14:m>
                  <m:oMath xmlns:m="http://schemas.openxmlformats.org/officeDocument/2006/math">
                    <m:r>
                      <a:rPr lang="en-US" b="0" i="1">
                        <a:latin typeface="Cambria Math"/>
                      </a:rPr>
                      <m:t>𝐶</m:t>
                    </m:r>
                    <m:r>
                      <a:rPr lang="en-US" b="0" i="1">
                        <a:latin typeface="Cambria Math"/>
                      </a:rPr>
                      <m:t>→</m:t>
                    </m:r>
                    <m:r>
                      <a:rPr lang="en-US" b="0" i="1">
                        <a:latin typeface="Cambria Math"/>
                      </a:rPr>
                      <m:t>𝐷</m:t>
                    </m:r>
                  </m:oMath>
                </a14:m>
                <a:r>
                  <a:rPr lang="en-US" b="0" dirty="0">
                    <a:latin typeface="+mn-lt"/>
                  </a:rPr>
                  <a:t> (</a:t>
                </a:r>
                <a14:m>
                  <m:oMath xmlns:m="http://schemas.openxmlformats.org/officeDocument/2006/math">
                    <m:r>
                      <a:rPr lang="en-US" b="0" i="1">
                        <a:latin typeface="Cambria Math"/>
                      </a:rPr>
                      <m:t>𝐷</m:t>
                    </m:r>
                    <m:r>
                      <a:rPr lang="en-US" b="0" i="1">
                        <a:latin typeface="Cambria Math"/>
                      </a:rPr>
                      <m:t>→</m:t>
                    </m:r>
                    <m:r>
                      <a:rPr lang="en-US" b="0" i="1">
                        <a:latin typeface="Cambria Math"/>
                      </a:rPr>
                      <m:t>𝐶</m:t>
                    </m:r>
                  </m:oMath>
                </a14:m>
                <a:r>
                  <a:rPr lang="en-US" b="0" dirty="0">
                    <a:latin typeface="+mn-lt"/>
                  </a:rPr>
                  <a:t>) trade flows have positive (negative) sign.</a:t>
                </a:r>
              </a:p>
              <a:p>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1795283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Trade Flows and Trade Flow Gap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Same Date Dealer/Client Flows</a:t>
                </a:r>
                <a:r>
                  <a:rPr lang="en-US" dirty="0"/>
                  <a:t>:</a:t>
                </a:r>
                <a:r>
                  <a:rPr lang="en-US" b="0" dirty="0">
                    <a:latin typeface="+mn-lt"/>
                  </a:rPr>
                  <a:t> In calculating the above equation, care needs to be taken on how the trade flows are aggregated and accrued to the termination date </a:t>
                </a:r>
                <a14:m>
                  <m:oMath xmlns:m="http://schemas.openxmlformats.org/officeDocument/2006/math">
                    <m:r>
                      <a:rPr lang="en-US" b="0" i="1">
                        <a:latin typeface="Cambria Math"/>
                      </a:rPr>
                      <m:t>𝑡</m:t>
                    </m:r>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Cash flows of opposite direction scheduled to be paid in the same currency on the same date (for instance, the two legs of an ordinary single-currency interest-rate swap) in the period </a:t>
                </a:r>
                <a14:m>
                  <m:oMath xmlns:m="http://schemas.openxmlformats.org/officeDocument/2006/math">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oMath>
                </a14:m>
                <a:r>
                  <a:rPr lang="en-US" b="0" dirty="0">
                    <a:latin typeface="+mn-lt"/>
                  </a:rPr>
                  <a:t> are aggregated (netted) at the cash flow date, therefore only the aggregated amount – their difference – enters in to the above equation.</a:t>
                </a:r>
              </a:p>
              <a:p>
                <a:pPr marL="530225" lvl="1" indent="-285750">
                  <a:lnSpc>
                    <a:spcPct val="150000"/>
                  </a:lnSpc>
                  <a:buFont typeface="Wingdings" panose="05000000000000000000" pitchFamily="2" charset="2"/>
                  <a:buChar char="q"/>
                </a:pPr>
                <a:r>
                  <a:rPr lang="en-US" b="0" dirty="0">
                    <a:latin typeface="+mn-lt"/>
                  </a:rPr>
                  <a:t>The aggregated amount of the missed cash flows should be accrued to time </a:t>
                </a:r>
                <a14:m>
                  <m:oMath xmlns:m="http://schemas.openxmlformats.org/officeDocument/2006/math">
                    <m:r>
                      <a:rPr lang="en-US" b="0" i="1">
                        <a:latin typeface="Cambria Math"/>
                      </a:rPr>
                      <m:t>𝑡</m:t>
                    </m:r>
                  </m:oMath>
                </a14:m>
                <a:r>
                  <a:rPr lang="en-US" b="0" dirty="0">
                    <a:latin typeface="+mn-lt"/>
                  </a:rPr>
                  <a:t> at the interest rate of the currency in question, and then converted to </a:t>
                </a:r>
                <a14:m>
                  <m:oMath xmlns:m="http://schemas.openxmlformats.org/officeDocument/2006/math">
                    <m:r>
                      <a:rPr lang="en-US" b="0" i="1">
                        <a:latin typeface="Cambria Math"/>
                      </a:rPr>
                      <m:t>𝐷</m:t>
                    </m:r>
                  </m:oMath>
                </a14:m>
                <a:r>
                  <a:rPr lang="en-US" b="0" dirty="0">
                    <a:latin typeface="+mn-lt"/>
                  </a:rPr>
                  <a:t>’s domestic currency.</a:t>
                </a:r>
              </a:p>
              <a:p>
                <a:pPr marL="285750" lvl="0" indent="-285750">
                  <a:lnSpc>
                    <a:spcPct val="150000"/>
                  </a:lnSpc>
                  <a:buFont typeface="Wingdings" panose="05000000000000000000" pitchFamily="2" charset="2"/>
                  <a:buChar char="v"/>
                </a:pPr>
                <a:r>
                  <a:rPr lang="en-US" u="sng" dirty="0"/>
                  <a:t>Different Currency Dealer/Client Flows</a:t>
                </a:r>
                <a:r>
                  <a:rPr lang="en-US" dirty="0"/>
                  <a:t>:</a:t>
                </a:r>
                <a:r>
                  <a:rPr lang="en-US" b="0" dirty="0">
                    <a:latin typeface="+mn-lt"/>
                  </a:rPr>
                  <a:t> Cash flows in opposite direction scheduled to be paid in </a:t>
                </a:r>
                <a:r>
                  <a:rPr lang="en-US" b="0" i="1" dirty="0">
                    <a:latin typeface="+mn-lt"/>
                  </a:rPr>
                  <a:t>different</a:t>
                </a:r>
                <a:r>
                  <a:rPr lang="en-US" b="0" dirty="0">
                    <a:latin typeface="+mn-lt"/>
                  </a:rPr>
                  <a:t> currencies on the same date (for instance, the two legs of a cross-currency interest rate swap) are </a:t>
                </a:r>
                <a:r>
                  <a:rPr lang="en-US" b="0" i="1" dirty="0">
                    <a:latin typeface="+mn-lt"/>
                  </a:rPr>
                  <a:t>not</a:t>
                </a:r>
                <a:r>
                  <a:rPr lang="en-US" b="0" dirty="0">
                    <a:latin typeface="+mn-lt"/>
                  </a:rPr>
                  <a:t> netted at the cash flow date.</a:t>
                </a:r>
              </a:p>
              <a:p>
                <a:pPr marL="530225" lvl="1" indent="-285750">
                  <a:lnSpc>
                    <a:spcPct val="150000"/>
                  </a:lnSpc>
                  <a:buFont typeface="Wingdings" panose="05000000000000000000" pitchFamily="2" charset="2"/>
                  <a:buChar char="q"/>
                </a:pPr>
                <a:r>
                  <a:rPr lang="en-US" b="0" dirty="0">
                    <a:latin typeface="+mn-lt"/>
                  </a:rPr>
                  <a:t>The missed cash flow amounts in each currency should be accrued to time </a:t>
                </a:r>
                <a14:m>
                  <m:oMath xmlns:m="http://schemas.openxmlformats.org/officeDocument/2006/math">
                    <m:r>
                      <a:rPr lang="en-US" b="0" i="1">
                        <a:latin typeface="Cambria Math"/>
                      </a:rPr>
                      <m:t>𝑡</m:t>
                    </m:r>
                  </m:oMath>
                </a14:m>
                <a:r>
                  <a:rPr lang="en-US" b="0" dirty="0">
                    <a:latin typeface="+mn-lt"/>
                  </a:rPr>
                  <a:t> at the relevant interest rates, and then converted to </a:t>
                </a:r>
                <a14:m>
                  <m:oMath xmlns:m="http://schemas.openxmlformats.org/officeDocument/2006/math">
                    <m:r>
                      <a:rPr lang="en-US" b="0" i="1">
                        <a:latin typeface="Cambria Math"/>
                      </a:rPr>
                      <m:t>𝐷</m:t>
                    </m:r>
                  </m:oMath>
                </a14:m>
                <a:r>
                  <a:rPr lang="en-US" b="0" dirty="0">
                    <a:latin typeface="+mn-lt"/>
                  </a:rPr>
                  <a:t>’s domestic currency.</a:t>
                </a:r>
              </a:p>
              <a:p>
                <a:pPr marL="285750" lvl="0" indent="-285750">
                  <a:lnSpc>
                    <a:spcPct val="150000"/>
                  </a:lnSpc>
                  <a:buFont typeface="Wingdings" panose="05000000000000000000" pitchFamily="2" charset="2"/>
                  <a:buChar char="v"/>
                </a:pPr>
                <a:r>
                  <a:rPr lang="en-US" u="sng" dirty="0"/>
                  <a:t>Physically Settled Dealer/Client Flows</a:t>
                </a:r>
                <a:r>
                  <a:rPr lang="en-US" dirty="0"/>
                  <a:t>:</a:t>
                </a:r>
                <a:r>
                  <a:rPr lang="en-US" b="0" dirty="0">
                    <a:latin typeface="+mn-lt"/>
                  </a:rPr>
                  <a:t> The value of each asset flow (for instance, a swap that would result from exercising a physically settled swaption) should be obtained through pricing at time </a:t>
                </a:r>
                <a14:m>
                  <m:oMath xmlns:m="http://schemas.openxmlformats.org/officeDocument/2006/math">
                    <m:r>
                      <a:rPr lang="en-US" b="0" i="1">
                        <a:latin typeface="Cambria Math"/>
                      </a:rPr>
                      <m:t>𝑡</m:t>
                    </m:r>
                  </m:oMath>
                </a14:m>
                <a:r>
                  <a:rPr lang="en-US" b="0" dirty="0">
                    <a:latin typeface="+mn-lt"/>
                  </a:rPr>
                  <a:t> of the undelivered asset in </a:t>
                </a:r>
                <a14:m>
                  <m:oMath xmlns:m="http://schemas.openxmlformats.org/officeDocument/2006/math">
                    <m:r>
                      <a:rPr lang="en-US" b="0" i="1">
                        <a:latin typeface="Cambria Math"/>
                      </a:rPr>
                      <m:t>𝐷</m:t>
                    </m:r>
                  </m:oMath>
                </a14:m>
                <a:r>
                  <a:rPr lang="en-US" b="0" dirty="0">
                    <a:latin typeface="+mn-lt"/>
                  </a:rPr>
                  <a:t>’s domestic currency.</a:t>
                </a:r>
              </a:p>
              <a:p>
                <a:pPr marL="530225" lvl="1" indent="-285750">
                  <a:lnSpc>
                    <a:spcPct val="150000"/>
                  </a:lnSpc>
                  <a:buFont typeface="Wingdings" panose="05000000000000000000" pitchFamily="2" charset="2"/>
                  <a:buChar char="q"/>
                </a:pPr>
                <a:r>
                  <a:rPr lang="en-US" b="0" dirty="0">
                    <a:latin typeface="+mn-lt"/>
                  </a:rPr>
                  <a:t>Generally, asset flows are not aggregated.</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271"/>
                </a:stretch>
              </a:blipFill>
            </p:spPr>
            <p:txBody>
              <a:bodyPr/>
              <a:lstStyle/>
              <a:p>
                <a:r>
                  <a:rPr lang="en-US">
                    <a:noFill/>
                  </a:rPr>
                  <a:t> </a:t>
                </a:r>
              </a:p>
            </p:txBody>
          </p:sp>
        </mc:Fallback>
      </mc:AlternateContent>
    </p:spTree>
    <p:extLst>
      <p:ext uri="{BB962C8B-B14F-4D97-AF65-F5344CB8AC3E}">
        <p14:creationId xmlns:p14="http://schemas.microsoft.com/office/powerpoint/2010/main" val="2103446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Trade Flows and Trade Flow Gap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Collateral available at Termination Date</a:t>
                </a:r>
                <a:r>
                  <a:rPr lang="en-US" dirty="0"/>
                  <a:t>:</a:t>
                </a:r>
                <a:r>
                  <a:rPr lang="en-US" b="0" dirty="0">
                    <a:latin typeface="+mn-lt"/>
                  </a:rPr>
                  <a:t> To analyze the impact of these assumptions on the expression for </a:t>
                </a:r>
                <a14:m>
                  <m:oMath xmlns:m="http://schemas.openxmlformats.org/officeDocument/2006/math">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above, consider for simplicity a zero-threshold margin agreement with no MTA/rounding.</a:t>
                </a:r>
              </a:p>
              <a:p>
                <a:pPr marL="530225" lvl="1" indent="-285750">
                  <a:lnSpc>
                    <a:spcPct val="150000"/>
                  </a:lnSpc>
                  <a:buFont typeface="Wingdings" panose="05000000000000000000" pitchFamily="2" charset="2"/>
                  <a:buChar char="q"/>
                </a:pPr>
                <a:r>
                  <a:rPr lang="en-US" b="0" dirty="0">
                    <a:latin typeface="+mn-lt"/>
                  </a:rPr>
                  <a:t>Then, from</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m>
                        <m:mPr>
                          <m:mcs>
                            <m:mc>
                              <m:mcPr>
                                <m:count m:val="1"/>
                                <m:mcJc m:val="center"/>
                              </m:mcPr>
                            </m:mc>
                          </m:mcs>
                          <m:ctrlPr>
                            <a:rPr lang="en-US" b="0" i="1">
                              <a:latin typeface="Cambria Math" panose="02040503050406030204" pitchFamily="18" charset="0"/>
                            </a:rPr>
                          </m:ctrlPr>
                        </m:mPr>
                        <m:mr>
                          <m:e>
                            <m:r>
                              <a:rPr lang="en-US" b="0" i="1">
                                <a:latin typeface="Cambria Math"/>
                              </a:rPr>
                              <m:t>𝑚𝑖𝑛</m:t>
                            </m:r>
                          </m:e>
                        </m:mr>
                        <m:m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r>
                              <a:rPr lang="en-US" b="0" i="1">
                                <a:latin typeface="Cambria Math"/>
                              </a:rPr>
                              <m:t>∈</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e>
                            </m:d>
                          </m:e>
                        </m:mr>
                      </m:m>
                      <m:r>
                        <a:rPr lang="en-US" b="0" i="1">
                          <a:latin typeface="Cambria Math"/>
                        </a:rPr>
                        <m:t> </m:t>
                      </m:r>
                      <m:r>
                        <a:rPr lang="en-US" b="0" i="1">
                          <a:latin typeface="Cambria Math"/>
                        </a:rPr>
                        <m:t>𝑐</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e>
                      </m:d>
                    </m:oMath>
                  </m:oMathPara>
                </a14:m>
                <a:endParaRPr lang="en-US" b="0" dirty="0">
                  <a:latin typeface="+mn-lt"/>
                </a:endParaRPr>
              </a:p>
              <a:p>
                <a:pPr>
                  <a:lnSpc>
                    <a:spcPct val="150000"/>
                  </a:lnSpc>
                </a:pPr>
                <a:r>
                  <a:rPr lang="en-US" b="0" dirty="0">
                    <a:latin typeface="+mn-lt"/>
                  </a:rPr>
                  <a:t> </a:t>
                </a:r>
              </a:p>
              <a:p>
                <a:pPr marL="407988" lvl="3" indent="0">
                  <a:lnSpc>
                    <a:spcPct val="150000"/>
                  </a:lnSpc>
                  <a:buNone/>
                </a:pPr>
                <a:r>
                  <a:rPr lang="en-US" b="0" dirty="0">
                    <a:latin typeface="+mn-lt"/>
                  </a:rPr>
                  <a:t>the collateral available to </a:t>
                </a:r>
                <a14:m>
                  <m:oMath xmlns:m="http://schemas.openxmlformats.org/officeDocument/2006/math">
                    <m:r>
                      <a:rPr lang="en-US" b="0" i="1">
                        <a:latin typeface="Cambria Math"/>
                      </a:rPr>
                      <m:t>𝐷</m:t>
                    </m:r>
                  </m:oMath>
                </a14:m>
                <a:r>
                  <a:rPr lang="en-US" b="0" dirty="0">
                    <a:latin typeface="+mn-lt"/>
                  </a:rPr>
                  <a:t> at the termination date can be written as</a:t>
                </a: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𝑉</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oMath>
                  </m:oMathPara>
                </a14:m>
                <a:endParaRPr lang="en-US" b="0" dirty="0">
                  <a:latin typeface="+mn-lt"/>
                </a:endParaRP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m:t>
                      </m:r>
                      <m:m>
                        <m:mPr>
                          <m:mcs>
                            <m:mc>
                              <m:mcPr>
                                <m:count m:val="1"/>
                                <m:mcJc m:val="center"/>
                              </m:mcPr>
                            </m:mc>
                          </m:mcs>
                          <m:ctrlPr>
                            <a:rPr lang="en-US" b="0" i="1">
                              <a:latin typeface="Cambria Math" panose="02040503050406030204" pitchFamily="18" charset="0"/>
                            </a:rPr>
                          </m:ctrlPr>
                        </m:mPr>
                        <m:mr>
                          <m:e>
                            <m:r>
                              <a:rPr lang="en-US" b="0" i="1">
                                <a:latin typeface="Cambria Math"/>
                              </a:rPr>
                              <m:t>𝑚𝑖𝑛</m:t>
                            </m:r>
                          </m:e>
                        </m:mr>
                        <m:m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r>
                              <a:rPr lang="en-US" b="0" i="1">
                                <a:latin typeface="Cambria Math"/>
                              </a:rPr>
                              <m:t>∈</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e>
                            </m:d>
                          </m:e>
                        </m:mr>
                      </m:m>
                      <m:r>
                        <a:rPr lang="en-US" b="0" i="1">
                          <a:latin typeface="Cambria Math"/>
                        </a:rPr>
                        <m:t> </m:t>
                      </m:r>
                      <m:r>
                        <a:rPr lang="en-US" b="0" i="1">
                          <a:latin typeface="Cambria Math"/>
                        </a:rPr>
                        <m:t>𝑉</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e>
                      </m:d>
                    </m:oMath>
                  </m:oMathPara>
                </a14:m>
                <a:endParaRPr lang="en-US" b="0" dirty="0">
                  <a:latin typeface="+mn-lt"/>
                </a:endParaRPr>
              </a:p>
              <a:p>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2291917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The Fundamentals of Variation Margin: Basic Definitions - 1</a:t>
                </a:r>
              </a:p>
              <a:p>
                <a:pPr>
                  <a:lnSpc>
                    <a:spcPct val="150000"/>
                  </a:lnSpc>
                </a:pPr>
                <a:endParaRPr lang="en-US" b="0" dirty="0"/>
              </a:p>
              <a:p>
                <a:pPr marL="285750" lvl="0" indent="-285750">
                  <a:lnSpc>
                    <a:spcPct val="150000"/>
                  </a:lnSpc>
                  <a:buFont typeface="Wingdings" panose="05000000000000000000" pitchFamily="2" charset="2"/>
                  <a:buChar char="v"/>
                </a:pPr>
                <a:r>
                  <a:rPr lang="en-US" u="sng" dirty="0"/>
                  <a:t>Types of Margin: Initial/Variation</a:t>
                </a:r>
                <a:r>
                  <a:rPr lang="en-US" dirty="0"/>
                  <a:t>:</a:t>
                </a:r>
                <a:r>
                  <a:rPr lang="en-US" b="0" dirty="0">
                    <a:latin typeface="+mn-lt"/>
                  </a:rPr>
                  <a:t> In bilateral OTC derivatives trading, it is common for parties to require posting of collateral to mitigate excessive exposures.</a:t>
                </a:r>
              </a:p>
              <a:p>
                <a:pPr marL="530225" lvl="1" indent="-285750">
                  <a:lnSpc>
                    <a:spcPct val="150000"/>
                  </a:lnSpc>
                  <a:buFont typeface="Wingdings" panose="05000000000000000000" pitchFamily="2" charset="2"/>
                  <a:buChar char="q"/>
                </a:pPr>
                <a:r>
                  <a:rPr lang="en-US" b="0" dirty="0">
                    <a:latin typeface="+mn-lt"/>
                  </a:rPr>
                  <a:t>Although the initial margin is discussed briefly in a later section, this section focuses primarily on the variation margin (VM) as a form of collateral that is regularly re-adjusted based on the changing value of the bilateral portfolio.</a:t>
                </a:r>
              </a:p>
              <a:p>
                <a:pPr marL="530225" lvl="1" indent="-285750">
                  <a:lnSpc>
                    <a:spcPct val="150000"/>
                  </a:lnSpc>
                  <a:buFont typeface="Wingdings" panose="05000000000000000000" pitchFamily="2" charset="2"/>
                  <a:buChar char="q"/>
                </a:pPr>
                <a:r>
                  <a:rPr lang="en-US" b="0" dirty="0">
                    <a:latin typeface="+mn-lt"/>
                  </a:rPr>
                  <a:t>The VM is calculated and settled in time according to a set of CSA rules discussed a few sections down.</a:t>
                </a:r>
              </a:p>
              <a:p>
                <a:pPr marL="285750" indent="-285750">
                  <a:lnSpc>
                    <a:spcPct val="150000"/>
                  </a:lnSpc>
                  <a:buFont typeface="Wingdings" panose="05000000000000000000" pitchFamily="2" charset="2"/>
                  <a:buChar char="v"/>
                </a:pPr>
                <a:r>
                  <a:rPr lang="en-US" u="sng" dirty="0"/>
                  <a:t>Dealer and Client VM Timelines</a:t>
                </a:r>
                <a:r>
                  <a:rPr lang="en-US" dirty="0"/>
                  <a:t>:</a:t>
                </a:r>
                <a:r>
                  <a:rPr lang="en-US" b="0" dirty="0">
                    <a:latin typeface="+mn-lt"/>
                  </a:rPr>
                  <a:t> For concreteness, throughout this chapter, the exposure of  dealer </a:t>
                </a:r>
                <a14:m>
                  <m:oMath xmlns:m="http://schemas.openxmlformats.org/officeDocument/2006/math">
                    <m:r>
                      <a:rPr lang="en-US" b="0" i="1">
                        <a:latin typeface="Cambria Math"/>
                      </a:rPr>
                      <m:t>𝐷</m:t>
                    </m:r>
                  </m:oMath>
                </a14:m>
                <a:r>
                  <a:rPr lang="en-US" b="0" dirty="0">
                    <a:latin typeface="+mn-lt"/>
                  </a:rPr>
                  <a:t> to a client </a:t>
                </a:r>
                <a14:m>
                  <m:oMath xmlns:m="http://schemas.openxmlformats.org/officeDocument/2006/math">
                    <m:r>
                      <a:rPr lang="en-US" b="0" i="1">
                        <a:latin typeface="Cambria Math"/>
                      </a:rPr>
                      <m:t>𝐶</m:t>
                    </m:r>
                  </m:oMath>
                </a14:m>
                <a:r>
                  <a:rPr lang="en-US" b="0" dirty="0">
                    <a:latin typeface="+mn-lt"/>
                  </a:rPr>
                  <a:t> with whom </a:t>
                </a:r>
                <a14:m>
                  <m:oMath xmlns:m="http://schemas.openxmlformats.org/officeDocument/2006/math">
                    <m:r>
                      <a:rPr lang="en-US" b="0" i="1">
                        <a:latin typeface="Cambria Math"/>
                      </a:rPr>
                      <m:t>𝐷</m:t>
                    </m:r>
                  </m:oMath>
                </a14:m>
                <a:r>
                  <a:rPr lang="en-US" b="0" dirty="0">
                    <a:latin typeface="+mn-lt"/>
                  </a:rPr>
                  <a:t> engages in bilateral OTC trading under the IMA/CSA legal framework is considered.</a:t>
                </a:r>
              </a:p>
              <a:p>
                <a:pPr marL="530225" lvl="1" indent="-285750">
                  <a:lnSpc>
                    <a:spcPct val="150000"/>
                  </a:lnSpc>
                  <a:buFont typeface="Wingdings" panose="05000000000000000000" pitchFamily="2" charset="2"/>
                  <a:buChar char="q"/>
                </a:pPr>
                <a14:m>
                  <m:oMath xmlns:m="http://schemas.openxmlformats.org/officeDocument/2006/math">
                    <m:r>
                      <a:rPr lang="en-US" b="0" i="1">
                        <a:latin typeface="Cambria Math"/>
                      </a:rPr>
                      <m:t>𝐶</m:t>
                    </m:r>
                  </m:oMath>
                </a14:m>
                <a:r>
                  <a:rPr lang="en-US" b="0" dirty="0">
                    <a:latin typeface="+mn-lt"/>
                  </a:rPr>
                  <a:t> is referred to as the </a:t>
                </a:r>
                <a:r>
                  <a:rPr lang="en-US" b="0" i="1" dirty="0">
                    <a:latin typeface="+mn-lt"/>
                  </a:rPr>
                  <a:t>defaulting party</a:t>
                </a:r>
                <a:r>
                  <a:rPr lang="en-US" b="0" dirty="0">
                    <a:latin typeface="+mn-lt"/>
                  </a:rPr>
                  <a:t>, and </a:t>
                </a:r>
                <a14:m>
                  <m:oMath xmlns:m="http://schemas.openxmlformats.org/officeDocument/2006/math">
                    <m:r>
                      <a:rPr lang="en-US" b="0" i="1">
                        <a:latin typeface="Cambria Math"/>
                      </a:rPr>
                      <m:t>𝐷</m:t>
                    </m:r>
                  </m:oMath>
                </a14:m>
                <a:r>
                  <a:rPr lang="en-US" b="0" dirty="0">
                    <a:latin typeface="+mn-lt"/>
                  </a:rPr>
                  <a:t> is </a:t>
                </a:r>
                <a:r>
                  <a:rPr lang="en-US" b="0" i="1" dirty="0">
                    <a:latin typeface="+mn-lt"/>
                  </a:rPr>
                  <a:t>the dealer</a:t>
                </a:r>
                <a:r>
                  <a:rPr lang="en-US" b="0" dirty="0">
                    <a:latin typeface="+mn-lt"/>
                  </a:rPr>
                  <a:t> or the </a:t>
                </a:r>
                <a:r>
                  <a:rPr lang="en-US" b="0" i="1" dirty="0">
                    <a:latin typeface="+mn-lt"/>
                  </a:rPr>
                  <a:t>non-defaulting</a:t>
                </a:r>
                <a:r>
                  <a:rPr lang="en-US" b="0" dirty="0">
                    <a:latin typeface="+mn-lt"/>
                  </a:rPr>
                  <a:t> party.</a:t>
                </a:r>
              </a:p>
              <a:p>
                <a:pPr marL="530225" lvl="1" indent="-285750">
                  <a:lnSpc>
                    <a:spcPct val="150000"/>
                  </a:lnSpc>
                  <a:buFont typeface="Wingdings" panose="05000000000000000000" pitchFamily="2" charset="2"/>
                  <a:buChar char="q"/>
                </a:pPr>
                <a:r>
                  <a:rPr lang="en-US" b="0" dirty="0">
                    <a:latin typeface="+mn-lt"/>
                  </a:rPr>
                  <a:t>All present value and exposure amounts throughout this chapter will be calculated from the viewpoint of </a:t>
                </a:r>
                <a14:m>
                  <m:oMath xmlns:m="http://schemas.openxmlformats.org/officeDocument/2006/math">
                    <m:r>
                      <a:rPr lang="en-US" b="0" i="1">
                        <a:latin typeface="Cambria Math"/>
                      </a:rPr>
                      <m:t>𝐷</m:t>
                    </m:r>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Let the default-free market value to </a:t>
                </a:r>
                <a14:m>
                  <m:oMath xmlns:m="http://schemas.openxmlformats.org/officeDocument/2006/math">
                    <m:r>
                      <a:rPr lang="en-US" b="0" i="1">
                        <a:latin typeface="Cambria Math"/>
                      </a:rPr>
                      <m:t>𝐷</m:t>
                    </m:r>
                  </m:oMath>
                </a14:m>
                <a:r>
                  <a:rPr lang="en-US" b="0" dirty="0">
                    <a:latin typeface="+mn-lt"/>
                  </a:rPr>
                  <a:t> of the securities portfolio at time </a:t>
                </a:r>
                <a14:m>
                  <m:oMath xmlns:m="http://schemas.openxmlformats.org/officeDocument/2006/math">
                    <m:r>
                      <a:rPr lang="en-US" b="0" i="1">
                        <a:latin typeface="Cambria Math"/>
                      </a:rPr>
                      <m:t>𝑡</m:t>
                    </m:r>
                  </m:oMath>
                </a14:m>
                <a:r>
                  <a:rPr lang="en-US" b="0" dirty="0">
                    <a:latin typeface="+mn-lt"/>
                  </a:rPr>
                  <a:t> be </a:t>
                </a:r>
                <a14:m>
                  <m:oMath xmlns:m="http://schemas.openxmlformats.org/officeDocument/2006/math">
                    <m:r>
                      <a:rPr lang="en-US" b="0" i="1">
                        <a:latin typeface="Cambria Math"/>
                      </a:rPr>
                      <m:t>𝑉</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and let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e>
                    </m:d>
                  </m:oMath>
                </a14:m>
                <a:r>
                  <a:rPr lang="en-US" b="0" dirty="0">
                    <a:latin typeface="+mn-lt"/>
                  </a:rPr>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𝐶</m:t>
                        </m:r>
                      </m:sub>
                    </m:sSub>
                    <m:d>
                      <m:dPr>
                        <m:ctrlPr>
                          <a:rPr lang="en-US" b="0" i="1">
                            <a:latin typeface="Cambria Math" panose="02040503050406030204" pitchFamily="18" charset="0"/>
                          </a:rPr>
                        </m:ctrlPr>
                      </m:dPr>
                      <m:e>
                        <m:r>
                          <a:rPr lang="en-US" b="0" i="1">
                            <a:latin typeface="Cambria Math"/>
                          </a:rPr>
                          <m:t>𝑡</m:t>
                        </m:r>
                      </m:e>
                    </m:d>
                  </m:oMath>
                </a14:m>
                <a:r>
                  <a:rPr lang="en-US" b="0" dirty="0">
                    <a:latin typeface="+mn-lt"/>
                  </a:rPr>
                  <a:t> be the collateral support amounts stipulated by the CSA to be posted to </a:t>
                </a:r>
                <a14:m>
                  <m:oMath xmlns:m="http://schemas.openxmlformats.org/officeDocument/2006/math">
                    <m:r>
                      <a:rPr lang="en-US" b="0" i="1">
                        <a:latin typeface="Cambria Math"/>
                      </a:rPr>
                      <m:t>𝐷</m:t>
                    </m:r>
                  </m:oMath>
                </a14:m>
                <a:r>
                  <a:rPr lang="en-US" b="0" dirty="0">
                    <a:latin typeface="+mn-lt"/>
                  </a:rPr>
                  <a:t> and </a:t>
                </a:r>
                <a14:m>
                  <m:oMath xmlns:m="http://schemas.openxmlformats.org/officeDocument/2006/math">
                    <m:r>
                      <a:rPr lang="en-US" b="0" i="1">
                        <a:latin typeface="Cambria Math"/>
                      </a:rPr>
                      <m:t>𝐶</m:t>
                    </m:r>
                  </m:oMath>
                </a14:m>
                <a:r>
                  <a:rPr lang="en-US" b="0" dirty="0">
                    <a:latin typeface="+mn-lt"/>
                  </a:rPr>
                  <a:t> respectively.</a:t>
                </a:r>
              </a:p>
              <a:p>
                <a:pPr marL="530225" lvl="1" indent="-285750">
                  <a:lnSpc>
                    <a:spcPct val="150000"/>
                  </a:lnSpc>
                  <a:buFont typeface="Wingdings" panose="05000000000000000000" pitchFamily="2" charset="2"/>
                  <a:buChar char="q"/>
                </a:pPr>
                <a:r>
                  <a:rPr lang="en-US" b="0" dirty="0">
                    <a:latin typeface="+mn-lt"/>
                  </a:rPr>
                  <a:t>In the absence of initial margin it is virtually always the case that only one of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𝐷</m:t>
                        </m:r>
                      </m:sub>
                    </m:sSub>
                  </m:oMath>
                </a14:m>
                <a:r>
                  <a:rPr lang="en-US" b="0" dirty="0">
                    <a:latin typeface="+mn-lt"/>
                  </a:rPr>
                  <a:t> or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𝐶</m:t>
                        </m:r>
                      </m:sub>
                    </m:sSub>
                  </m:oMath>
                </a14:m>
                <a:r>
                  <a:rPr lang="en-US" b="0" dirty="0">
                    <a:latin typeface="+mn-lt"/>
                  </a:rPr>
                  <a:t> is positive, i.e., only one party will be required to post margin at a given point in time.</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1066800"/>
                <a:ext cx="8153400" cy="55626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3092980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Trade Flows and Trade Flow Gap - 4</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Corresponding CSA Implied Client Exposure</a:t>
                </a:r>
                <a:r>
                  <a:rPr lang="en-US" dirty="0"/>
                  <a:t>:</a:t>
                </a:r>
                <a:r>
                  <a:rPr lang="en-US" b="0" dirty="0">
                    <a:latin typeface="+mn-lt"/>
                  </a:rPr>
                  <a:t> Substituting</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𝐶</m:t>
                          </m:r>
                          <m:r>
                            <a:rPr lang="en-US" b="0" i="1">
                              <a:latin typeface="Cambria Math"/>
                            </a:rPr>
                            <m:t>→</m:t>
                          </m:r>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oMath>
                  </m:oMathPara>
                </a14:m>
                <a:endParaRPr lang="en-US" b="0" dirty="0">
                  <a:latin typeface="+mn-lt"/>
                </a:endParaRPr>
              </a:p>
              <a:p>
                <a:pPr marL="246062" lvl="2" indent="0">
                  <a:lnSpc>
                    <a:spcPct val="150000"/>
                  </a:lnSpc>
                  <a:buNone/>
                </a:pPr>
                <a:r>
                  <a:rPr lang="en-US" b="0" dirty="0">
                    <a:latin typeface="+mn-lt"/>
                  </a:rPr>
                  <a:t>and</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𝑉</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oMath>
                  </m:oMathPara>
                </a14:m>
                <a:endParaRPr lang="en-US" b="0" dirty="0">
                  <a:latin typeface="+mn-lt"/>
                </a:endParaRP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m:t>
                      </m:r>
                      <m:m>
                        <m:mPr>
                          <m:mcs>
                            <m:mc>
                              <m:mcPr>
                                <m:count m:val="1"/>
                                <m:mcJc m:val="center"/>
                              </m:mcPr>
                            </m:mc>
                          </m:mcs>
                          <m:ctrlPr>
                            <a:rPr lang="en-US" b="0" i="1">
                              <a:latin typeface="Cambria Math" panose="02040503050406030204" pitchFamily="18" charset="0"/>
                            </a:rPr>
                          </m:ctrlPr>
                        </m:mPr>
                        <m:mr>
                          <m:e>
                            <m:r>
                              <a:rPr lang="en-US" b="0" i="1">
                                <a:latin typeface="Cambria Math"/>
                              </a:rPr>
                              <m:t>𝑚𝑖𝑛</m:t>
                            </m:r>
                          </m:e>
                        </m:mr>
                        <m:m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r>
                              <a:rPr lang="en-US" b="0" i="1">
                                <a:latin typeface="Cambria Math"/>
                              </a:rPr>
                              <m:t>∈</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e>
                            </m:d>
                          </m:e>
                        </m:mr>
                      </m:m>
                      <m:r>
                        <a:rPr lang="en-US" b="0" i="1">
                          <a:latin typeface="Cambria Math"/>
                        </a:rPr>
                        <m:t> </m:t>
                      </m:r>
                      <m:r>
                        <a:rPr lang="en-US" b="0" i="1">
                          <a:latin typeface="Cambria Math"/>
                        </a:rPr>
                        <m:t>𝑉</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e>
                      </m:d>
                    </m:oMath>
                  </m:oMathPara>
                </a14:m>
                <a:endParaRPr lang="en-US" b="0" dirty="0">
                  <a:latin typeface="+mn-lt"/>
                </a:endParaRPr>
              </a:p>
              <a:p>
                <a:pPr marL="246062" lvl="2" indent="0">
                  <a:lnSpc>
                    <a:spcPct val="150000"/>
                  </a:lnSpc>
                  <a:buNone/>
                </a:pPr>
                <a:r>
                  <a:rPr lang="en-US" b="0" dirty="0">
                    <a:latin typeface="+mn-lt"/>
                  </a:rPr>
                  <a:t>into</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𝑈𝑇𝐹</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𝐾</m:t>
                              </m:r>
                              <m:d>
                                <m:dPr>
                                  <m:ctrlPr>
                                    <a:rPr lang="en-US" b="0" i="1">
                                      <a:latin typeface="Cambria Math" panose="02040503050406030204" pitchFamily="18" charset="0"/>
                                    </a:rPr>
                                  </m:ctrlPr>
                                </m:dPr>
                                <m:e>
                                  <m:r>
                                    <a:rPr lang="en-US" b="0" i="1">
                                      <a:latin typeface="Cambria Math"/>
                                    </a:rPr>
                                    <m:t>𝑡</m:t>
                                  </m:r>
                                </m:e>
                              </m:d>
                            </m:e>
                          </m:d>
                        </m:e>
                        <m:sup>
                          <m:r>
                            <a:rPr lang="en-US" b="0" i="1">
                              <a:latin typeface="Cambria Math"/>
                            </a:rPr>
                            <m:t>+</m:t>
                          </m:r>
                        </m:sup>
                      </m:sSup>
                    </m:oMath>
                  </m:oMathPara>
                </a14:m>
                <a:endParaRPr lang="en-US" b="0" dirty="0">
                  <a:latin typeface="+mn-lt"/>
                </a:endParaRPr>
              </a:p>
              <a:p>
                <a:pPr>
                  <a:lnSpc>
                    <a:spcPct val="150000"/>
                  </a:lnSpc>
                </a:pPr>
                <a:r>
                  <a:rPr lang="en-US" b="0" dirty="0">
                    <a:latin typeface="+mn-lt"/>
                  </a:rPr>
                  <a:t> </a:t>
                </a:r>
              </a:p>
              <a:p>
                <a:pPr marL="246062" lvl="2" indent="0">
                  <a:lnSpc>
                    <a:spcPct val="150000"/>
                  </a:lnSpc>
                  <a:buNone/>
                </a:pPr>
                <a:r>
                  <a:rPr lang="en-US" b="0" dirty="0">
                    <a:latin typeface="+mn-lt"/>
                  </a:rPr>
                  <a:t>yields, for the simple CSA considered</a:t>
                </a: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𝑉</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𝐶</m:t>
                                  </m:r>
                                  <m:r>
                                    <a:rPr lang="en-US" b="0" i="1">
                                      <a:latin typeface="Cambria Math"/>
                                    </a:rPr>
                                    <m:t>→</m:t>
                                  </m:r>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e>
                          </m:d>
                        </m:e>
                        <m:sup>
                          <m:r>
                            <a:rPr lang="en-US" b="0" i="1">
                              <a:latin typeface="Cambria Math"/>
                            </a:rPr>
                            <m:t>+</m:t>
                          </m:r>
                        </m:sup>
                      </m:sSup>
                    </m:oMath>
                  </m:oMathPara>
                </a14:m>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2689665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Trade Flows and Trade Flow Gap - 5</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CSA Implied Client Exposure Components</a:t>
                </a:r>
                <a:r>
                  <a:rPr lang="en-US" dirty="0"/>
                  <a:t>:</a:t>
                </a:r>
                <a:r>
                  <a:rPr lang="en-US" b="0" dirty="0">
                    <a:latin typeface="+mn-lt"/>
                  </a:rPr>
                  <a:t> </a:t>
                </a:r>
                <a14:m>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above implies that trading flows from </a:t>
                </a:r>
                <a14:m>
                  <m:oMath xmlns:m="http://schemas.openxmlformats.org/officeDocument/2006/math">
                    <m:r>
                      <a:rPr lang="en-US" b="0" i="1">
                        <a:latin typeface="Cambria Math"/>
                      </a:rPr>
                      <m:t>𝐷</m:t>
                    </m:r>
                  </m:oMath>
                </a14:m>
                <a:r>
                  <a:rPr lang="en-US" b="0" dirty="0">
                    <a:latin typeface="+mn-lt"/>
                  </a:rPr>
                  <a:t> to </a:t>
                </a:r>
                <a14:m>
                  <m:oMath xmlns:m="http://schemas.openxmlformats.org/officeDocument/2006/math">
                    <m:r>
                      <a:rPr lang="en-US" b="0" i="1">
                        <a:latin typeface="Cambria Math"/>
                      </a:rPr>
                      <m:t>𝐶</m:t>
                    </m:r>
                  </m:oMath>
                </a14:m>
                <a:r>
                  <a:rPr lang="en-US" b="0" dirty="0">
                    <a:latin typeface="+mn-lt"/>
                  </a:rPr>
                  <a:t> can occur within the MPoR.</a:t>
                </a:r>
              </a:p>
              <a:p>
                <a:pPr marL="530225" lvl="1" indent="-285750">
                  <a:lnSpc>
                    <a:spcPct val="150000"/>
                  </a:lnSpc>
                  <a:buFont typeface="Wingdings" panose="05000000000000000000" pitchFamily="2" charset="2"/>
                  <a:buChar char="q"/>
                </a:pPr>
                <a:r>
                  <a:rPr lang="en-US" b="0" dirty="0">
                    <a:latin typeface="+mn-lt"/>
                  </a:rPr>
                  <a:t>Thus trade flows have the potential to generate large spikes in the exposure profiles – especially in the presence of a trade flow gap where only </a:t>
                </a:r>
                <a14:m>
                  <m:oMath xmlns:m="http://schemas.openxmlformats.org/officeDocument/2006/math">
                    <m:r>
                      <a:rPr lang="en-US" b="0" i="1">
                        <a:latin typeface="Cambria Math"/>
                      </a:rPr>
                      <m:t>𝐷</m:t>
                    </m:r>
                  </m:oMath>
                </a14:m>
                <a:r>
                  <a:rPr lang="en-US" b="0" dirty="0">
                    <a:latin typeface="+mn-lt"/>
                  </a:rPr>
                  <a:t> pays trade flows.</a:t>
                </a:r>
              </a:p>
              <a:p>
                <a:pPr marL="530225" lvl="1" indent="-285750">
                  <a:lnSpc>
                    <a:spcPct val="150000"/>
                  </a:lnSpc>
                  <a:buFont typeface="Wingdings" panose="05000000000000000000" pitchFamily="2" charset="2"/>
                  <a:buChar char="q"/>
                </a:pPr>
                <a:r>
                  <a:rPr lang="en-US" b="0" dirty="0">
                    <a:latin typeface="+mn-lt"/>
                  </a:rPr>
                  <a:t>To see this, the exposure components of </a:t>
                </a:r>
                <a14:m>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can be further drilled down as follows.</a:t>
                </a:r>
              </a:p>
              <a:p>
                <a:pPr marL="530225" lvl="1" indent="-285750">
                  <a:lnSpc>
                    <a:spcPct val="150000"/>
                  </a:lnSpc>
                  <a:buFont typeface="Wingdings" panose="05000000000000000000" pitchFamily="2" charset="2"/>
                  <a:buChar char="q"/>
                </a:pPr>
                <a:r>
                  <a:rPr lang="en-US" b="0" dirty="0">
                    <a:latin typeface="+mn-lt"/>
                  </a:rPr>
                  <a:t>First, ignoring the minor discounting effects inside the MPoR, the portfolio value at time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oMath>
                </a14:m>
                <a:r>
                  <a:rPr lang="en-US" b="0" dirty="0">
                    <a:latin typeface="+mn-lt"/>
                  </a:rPr>
                  <a:t> can be represented as a sum of the portfolio’s forward value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𝐹</m:t>
                        </m:r>
                      </m:sub>
                    </m:sSub>
                  </m:oMath>
                </a14:m>
                <a:r>
                  <a:rPr lang="en-US" b="0" dirty="0">
                    <a:latin typeface="+mn-lt"/>
                  </a:rPr>
                  <a:t> to time </a:t>
                </a:r>
                <a14:m>
                  <m:oMath xmlns:m="http://schemas.openxmlformats.org/officeDocument/2006/math">
                    <m:r>
                      <a:rPr lang="en-US" b="0" i="1">
                        <a:latin typeface="Cambria Math"/>
                      </a:rPr>
                      <m:t>𝑡</m:t>
                    </m:r>
                  </m:oMath>
                </a14:m>
                <a:r>
                  <a:rPr lang="en-US" b="0" dirty="0">
                    <a:latin typeface="+mn-lt"/>
                  </a:rPr>
                  <a:t> and the value of all the trade flows taking place </a:t>
                </a:r>
                <a:r>
                  <a:rPr lang="en-US" b="0" u="sng" dirty="0">
                    <a:latin typeface="+mn-lt"/>
                  </a:rPr>
                  <a:t>after </a:t>
                </a:r>
                <a14:m>
                  <m:oMath xmlns:m="http://schemas.openxmlformats.org/officeDocument/2006/math">
                    <m:sSub>
                      <m:sSubPr>
                        <m:ctrlPr>
                          <a:rPr lang="en-US" b="0" i="1" u="sng">
                            <a:latin typeface="Cambria Math" panose="02040503050406030204" pitchFamily="18" charset="0"/>
                          </a:rPr>
                        </m:ctrlPr>
                      </m:sSubPr>
                      <m:e>
                        <m:r>
                          <a:rPr lang="en-US" b="0" i="1" u="sng">
                            <a:latin typeface="Cambria Math"/>
                          </a:rPr>
                          <m:t>𝑡</m:t>
                        </m:r>
                      </m:e>
                      <m:sub>
                        <m:r>
                          <a:rPr lang="en-US" b="0" i="1" u="sng">
                            <a:latin typeface="Cambria Math"/>
                          </a:rPr>
                          <m:t>𝐶𝑂𝐿</m:t>
                        </m:r>
                      </m:sub>
                    </m:sSub>
                  </m:oMath>
                </a14:m>
                <a:r>
                  <a:rPr lang="en-US" b="0" dirty="0">
                    <a:latin typeface="+mn-lt"/>
                  </a:rPr>
                  <a:t> and </a:t>
                </a:r>
                <a:r>
                  <a:rPr lang="en-US" b="0" u="sng" dirty="0">
                    <a:latin typeface="+mn-lt"/>
                  </a:rPr>
                  <a:t>up to and including </a:t>
                </a:r>
                <a14:m>
                  <m:oMath xmlns:m="http://schemas.openxmlformats.org/officeDocument/2006/math">
                    <m:r>
                      <a:rPr lang="en-US" b="0" i="1" u="sng">
                        <a:latin typeface="Cambria Math"/>
                      </a:rPr>
                      <m:t>𝑡</m:t>
                    </m:r>
                  </m:oMath>
                </a14:m>
                <a:r>
                  <a:rPr lang="en-US" b="0" dirty="0">
                    <a:latin typeface="+mn-lt"/>
                  </a:rPr>
                  <a:t>:</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𝑉</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r>
                        <a:rPr lang="en-US" b="0" i="1">
                          <a:latin typeface="Cambria Math"/>
                        </a:rPr>
                        <m:t>=</m:t>
                      </m:r>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𝐹</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m:t>
                          </m:r>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oMath>
                  </m:oMathPara>
                </a14:m>
                <a:endParaRPr lang="en-US" b="0" dirty="0">
                  <a:latin typeface="+mn-lt"/>
                </a:endParaRPr>
              </a:p>
              <a:p>
                <a:pPr>
                  <a:lnSpc>
                    <a:spcPct val="150000"/>
                  </a:lnSpc>
                </a:pPr>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r="-1046"/>
                </a:stretch>
              </a:blipFill>
            </p:spPr>
            <p:txBody>
              <a:bodyPr/>
              <a:lstStyle/>
              <a:p>
                <a:r>
                  <a:rPr lang="en-US">
                    <a:noFill/>
                  </a:rPr>
                  <a:t> </a:t>
                </a:r>
              </a:p>
            </p:txBody>
          </p:sp>
        </mc:Fallback>
      </mc:AlternateContent>
    </p:spTree>
    <p:extLst>
      <p:ext uri="{BB962C8B-B14F-4D97-AF65-F5344CB8AC3E}">
        <p14:creationId xmlns:p14="http://schemas.microsoft.com/office/powerpoint/2010/main" val="2144647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Trade Flows and Trade Flow Gap - 6</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Trade Flow Post Collateral Date</a:t>
                </a:r>
                <a:r>
                  <a:rPr lang="en-US" dirty="0"/>
                  <a:t>:</a:t>
                </a:r>
                <a:r>
                  <a:rPr lang="en-US" b="0" dirty="0">
                    <a:latin typeface="+mn-lt"/>
                  </a:rPr>
                  <a:t> This may be further re-written as</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𝐶</m:t>
                          </m:r>
                          <m:r>
                            <a:rPr lang="en-US" b="0" i="1">
                              <a:latin typeface="Cambria Math"/>
                            </a:rPr>
                            <m:t>→</m:t>
                          </m:r>
                          <m:r>
                            <a:rPr lang="en-US" b="0" i="1">
                              <a:latin typeface="Cambria Math"/>
                            </a:rPr>
                            <m:t>𝐷</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𝐷</m:t>
                          </m:r>
                          <m:r>
                            <a:rPr lang="en-US" b="0" i="1">
                              <a:latin typeface="Cambria Math"/>
                            </a:rPr>
                            <m:t>→</m:t>
                          </m:r>
                          <m:r>
                            <a:rPr lang="en-US" b="0" i="1">
                              <a:latin typeface="Cambria Math"/>
                            </a:rPr>
                            <m:t>𝐶</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oMath>
                  </m:oMathPara>
                </a14:m>
                <a:endParaRPr lang="en-US" b="0" dirty="0">
                  <a:latin typeface="+mn-lt"/>
                </a:endParaRPr>
              </a:p>
              <a:p>
                <a:pPr>
                  <a:lnSpc>
                    <a:spcPct val="150000"/>
                  </a:lnSpc>
                </a:pPr>
                <a:endParaRPr lang="en-US" b="0" dirty="0">
                  <a:latin typeface="+mn-lt"/>
                </a:endParaRPr>
              </a:p>
              <a:p>
                <a:pPr marL="246062" lvl="2" indent="0">
                  <a:lnSpc>
                    <a:spcPct val="150000"/>
                  </a:lnSpc>
                  <a:buNone/>
                </a:pPr>
                <a:r>
                  <a:rPr lang="en-US" b="0" dirty="0">
                    <a:latin typeface="+mn-lt"/>
                  </a:rPr>
                  <a:t>which, together with</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𝑉</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r>
                        <a:rPr lang="en-US" b="0" i="1">
                          <a:latin typeface="Cambria Math"/>
                        </a:rPr>
                        <m:t>=</m:t>
                      </m:r>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𝐹</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m:t>
                          </m:r>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oMath>
                  </m:oMathPara>
                </a14:m>
                <a:endParaRPr lang="en-US" b="0" dirty="0">
                  <a:latin typeface="+mn-lt"/>
                </a:endParaRPr>
              </a:p>
              <a:p>
                <a:pPr marL="246062" lvl="2" indent="0">
                  <a:lnSpc>
                    <a:spcPct val="150000"/>
                  </a:lnSpc>
                  <a:buNone/>
                </a:pPr>
                <a:r>
                  <a:rPr lang="en-US" b="0" dirty="0">
                    <a:latin typeface="+mn-lt"/>
                  </a:rPr>
                  <a:t>allows re-stating</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𝑉</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𝐶</m:t>
                                  </m:r>
                                  <m:r>
                                    <a:rPr lang="en-US" b="0" i="1">
                                      <a:latin typeface="Cambria Math"/>
                                    </a:rPr>
                                    <m:t>→</m:t>
                                  </m:r>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e>
                          </m:d>
                        </m:e>
                        <m:sup>
                          <m:r>
                            <a:rPr lang="en-US" b="0" i="1">
                              <a:latin typeface="Cambria Math"/>
                            </a:rPr>
                            <m:t>+</m:t>
                          </m:r>
                        </m:sup>
                      </m:sSup>
                    </m:oMath>
                  </m:oMathPara>
                </a14:m>
                <a:endParaRPr lang="en-US" b="0" dirty="0">
                  <a:latin typeface="+mn-lt"/>
                </a:endParaRPr>
              </a:p>
              <a:p>
                <a:pPr>
                  <a:lnSpc>
                    <a:spcPct val="150000"/>
                  </a:lnSpc>
                </a:pPr>
                <a:endParaRPr lang="en-US" b="0" dirty="0">
                  <a:latin typeface="+mn-lt"/>
                </a:endParaRPr>
              </a:p>
              <a:p>
                <a:pPr marL="246062" lvl="2" indent="0">
                  <a:lnSpc>
                    <a:spcPct val="150000"/>
                  </a:lnSpc>
                  <a:buNone/>
                </a:pPr>
                <a:r>
                  <a:rPr lang="en-US" b="0" dirty="0">
                    <a:latin typeface="+mn-lt"/>
                  </a:rPr>
                  <a:t>in the following form:</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𝐹</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m:t>
                                  </m:r>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𝐶</m:t>
                                  </m:r>
                                  <m:r>
                                    <a:rPr lang="en-US" b="0" i="1">
                                      <a:latin typeface="Cambria Math"/>
                                    </a:rPr>
                                    <m:t>→</m:t>
                                  </m:r>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𝐶</m:t>
                                  </m:r>
                                  <m:r>
                                    <a:rPr lang="en-US" b="0" i="1">
                                      <a:latin typeface="Cambria Math"/>
                                    </a:rPr>
                                    <m:t>→</m:t>
                                  </m:r>
                                  <m:r>
                                    <a:rPr lang="en-US" b="0" i="1">
                                      <a:latin typeface="Cambria Math"/>
                                    </a:rPr>
                                    <m:t>𝐷</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𝐷</m:t>
                                  </m:r>
                                  <m:r>
                                    <a:rPr lang="en-US" b="0" i="1">
                                      <a:latin typeface="Cambria Math"/>
                                    </a:rPr>
                                    <m:t>→</m:t>
                                  </m:r>
                                  <m:r>
                                    <a:rPr lang="en-US" b="0" i="1">
                                      <a:latin typeface="Cambria Math"/>
                                    </a:rPr>
                                    <m:t>𝐶</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e>
                              </m:d>
                            </m:e>
                          </m:d>
                        </m:e>
                        <m:sup>
                          <m:r>
                            <a:rPr lang="en-US" b="0" i="1">
                              <a:latin typeface="Cambria Math"/>
                            </a:rPr>
                            <m:t>+</m:t>
                          </m:r>
                        </m:sup>
                      </m:sSup>
                    </m:oMath>
                  </m:oMathPara>
                </a14:m>
                <a:endParaRPr lang="en-US" b="0" dirty="0">
                  <a:latin typeface="+mn-lt"/>
                </a:endParaRPr>
              </a:p>
              <a:p>
                <a:pPr>
                  <a:lnSpc>
                    <a:spcPct val="150000"/>
                  </a:lnSpc>
                </a:pPr>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2"/>
                <a:stretch>
                  <a:fillRect l="-1196" b="-5550"/>
                </a:stretch>
              </a:blipFill>
            </p:spPr>
            <p:txBody>
              <a:bodyPr/>
              <a:lstStyle/>
              <a:p>
                <a:r>
                  <a:rPr lang="en-US">
                    <a:noFill/>
                  </a:rPr>
                  <a:t> </a:t>
                </a:r>
              </a:p>
            </p:txBody>
          </p:sp>
        </mc:Fallback>
      </mc:AlternateContent>
    </p:spTree>
    <p:extLst>
      <p:ext uri="{BB962C8B-B14F-4D97-AF65-F5344CB8AC3E}">
        <p14:creationId xmlns:p14="http://schemas.microsoft.com/office/powerpoint/2010/main" val="38801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Trade Flows and Trade Flow Gap - 7</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The Market Driven Portfolio Change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𝑡</m:t>
                        </m:r>
                      </m:e>
                      <m:sub>
                        <m:r>
                          <a:rPr lang="en-US" i="1" u="sng">
                            <a:latin typeface="Cambria Math"/>
                          </a:rPr>
                          <m:t>𝐶𝑂𝐿</m:t>
                        </m:r>
                      </m:sub>
                    </m:sSub>
                    <m:r>
                      <a:rPr lang="en-US" i="1" u="sng">
                        <a:latin typeface="Cambria Math"/>
                      </a:rPr>
                      <m:t>→</m:t>
                    </m:r>
                    <m:r>
                      <a:rPr lang="en-US" i="1" u="sng">
                        <a:latin typeface="Cambria Math"/>
                      </a:rPr>
                      <m:t>𝑡</m:t>
                    </m:r>
                  </m:oMath>
                </a14:m>
                <a:r>
                  <a:rPr lang="en-US" dirty="0"/>
                  <a:t>:</a:t>
                </a:r>
                <a:r>
                  <a:rPr lang="en-US" b="0" dirty="0">
                    <a:latin typeface="+mn-lt"/>
                  </a:rPr>
                  <a:t> The terms in</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𝑉</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𝐶</m:t>
                                  </m:r>
                                  <m:r>
                                    <a:rPr lang="en-US" b="0" i="1">
                                      <a:latin typeface="Cambria Math"/>
                                    </a:rPr>
                                    <m:t>→</m:t>
                                  </m:r>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e>
                          </m:d>
                        </m:e>
                        <m:sup>
                          <m:r>
                            <a:rPr lang="en-US" b="0" i="1">
                              <a:latin typeface="Cambria Math"/>
                            </a:rPr>
                            <m:t>+</m:t>
                          </m:r>
                        </m:sup>
                      </m:sSup>
                    </m:oMath>
                  </m:oMathPara>
                </a14:m>
                <a:endParaRPr lang="en-US" b="0" dirty="0">
                  <a:latin typeface="+mn-lt"/>
                </a:endParaRPr>
              </a:p>
              <a:p>
                <a:pPr>
                  <a:lnSpc>
                    <a:spcPct val="150000"/>
                  </a:lnSpc>
                </a:pPr>
                <a:endParaRPr lang="en-US" b="0" dirty="0">
                  <a:latin typeface="+mn-lt"/>
                </a:endParaRPr>
              </a:p>
              <a:p>
                <a:pPr marL="246062" lvl="2" indent="0">
                  <a:lnSpc>
                    <a:spcPct val="150000"/>
                  </a:lnSpc>
                  <a:buNone/>
                </a:pPr>
                <a:r>
                  <a:rPr lang="en-US" b="0" dirty="0">
                    <a:latin typeface="+mn-lt"/>
                  </a:rPr>
                  <a:t>have been re-arranged into five separate components, corresponding to the five different contributions to the exposures.</a:t>
                </a:r>
              </a:p>
              <a:p>
                <a:pPr lvl="2">
                  <a:lnSpc>
                    <a:spcPct val="150000"/>
                  </a:lnSpc>
                  <a:buFont typeface="Wingdings" panose="05000000000000000000" pitchFamily="2" charset="2"/>
                  <a:buChar char="q"/>
                </a:pPr>
                <a:r>
                  <a:rPr lang="en-US" b="0" dirty="0">
                    <a:latin typeface="+mn-lt"/>
                  </a:rPr>
                  <a:t>The first is</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𝐹</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m:t>
                          </m:r>
                          <m:r>
                            <a:rPr lang="en-US" b="0" i="1">
                              <a:latin typeface="Cambria Math"/>
                            </a:rPr>
                            <m:t>𝑡</m:t>
                          </m:r>
                        </m:e>
                      </m:d>
                    </m:oMath>
                  </m:oMathPara>
                </a14:m>
                <a:endParaRPr lang="en-US" b="0" dirty="0">
                  <a:latin typeface="+mn-lt"/>
                </a:endParaRPr>
              </a:p>
              <a:p>
                <a:pPr>
                  <a:lnSpc>
                    <a:spcPct val="150000"/>
                  </a:lnSpc>
                </a:pPr>
                <a:endParaRPr lang="en-US" b="0" dirty="0">
                  <a:latin typeface="+mn-lt"/>
                </a:endParaRPr>
              </a:p>
              <a:p>
                <a:pPr marL="246062" lvl="2" indent="0">
                  <a:lnSpc>
                    <a:spcPct val="150000"/>
                  </a:lnSpc>
                  <a:buNone/>
                </a:pPr>
                <a:r>
                  <a:rPr lang="en-US" b="0" dirty="0">
                    <a:latin typeface="+mn-lt"/>
                  </a:rPr>
                  <a:t>the change of the portfolio forward value to time </a:t>
                </a:r>
                <a14:m>
                  <m:oMath xmlns:m="http://schemas.openxmlformats.org/officeDocument/2006/math">
                    <m:r>
                      <a:rPr lang="en-US" b="0" i="1">
                        <a:latin typeface="Cambria Math"/>
                      </a:rPr>
                      <m:t>𝑡</m:t>
                    </m:r>
                  </m:oMath>
                </a14:m>
                <a:r>
                  <a:rPr lang="en-US" b="0" dirty="0">
                    <a:latin typeface="+mn-lt"/>
                  </a:rPr>
                  <a:t> driven by the change in the market factors between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oMath>
                </a14:m>
                <a:r>
                  <a:rPr lang="en-US" b="0" dirty="0">
                    <a:latin typeface="+mn-lt"/>
                  </a:rPr>
                  <a:t> and </a:t>
                </a:r>
                <a14:m>
                  <m:oMath xmlns:m="http://schemas.openxmlformats.org/officeDocument/2006/math">
                    <m:r>
                      <a:rPr lang="en-US" b="0" i="1">
                        <a:latin typeface="Cambria Math"/>
                      </a:rPr>
                      <m:t>𝑡</m:t>
                    </m:r>
                  </m:oMath>
                </a14:m>
                <a:r>
                  <a:rPr lang="en-US" b="0" dirty="0">
                    <a:latin typeface="+mn-lt"/>
                  </a:rPr>
                  <a:t>.</a:t>
                </a:r>
              </a:p>
              <a:p>
                <a:pPr lvl="2">
                  <a:lnSpc>
                    <a:spcPct val="150000"/>
                  </a:lnSpc>
                  <a:buFont typeface="Wingdings" panose="05000000000000000000" pitchFamily="2" charset="2"/>
                  <a:buChar char="q"/>
                </a:pPr>
                <a:r>
                  <a:rPr lang="en-US" b="0" dirty="0">
                    <a:latin typeface="+mn-lt"/>
                  </a:rPr>
                  <a:t>This term is driven by the volatility of the market factors between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oMath>
                </a14:m>
                <a:r>
                  <a:rPr lang="en-US" b="0" dirty="0">
                    <a:latin typeface="+mn-lt"/>
                  </a:rPr>
                  <a:t> and </a:t>
                </a:r>
                <a14:m>
                  <m:oMath xmlns:m="http://schemas.openxmlformats.org/officeDocument/2006/math">
                    <m:r>
                      <a:rPr lang="en-US" b="0" i="1">
                        <a:latin typeface="Cambria Math"/>
                      </a:rPr>
                      <m:t>𝑡</m:t>
                    </m:r>
                  </m:oMath>
                </a14:m>
                <a:r>
                  <a:rPr lang="en-US" b="0" dirty="0">
                    <a:latin typeface="+mn-lt"/>
                  </a:rPr>
                  <a:t>; it produces no spikes in the expected exposure profile.</a:t>
                </a:r>
              </a:p>
              <a:p>
                <a:pPr lvl="0">
                  <a:lnSpc>
                    <a:spcPct val="150000"/>
                  </a:lnSpc>
                </a:pPr>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r="-149"/>
                </a:stretch>
              </a:blipFill>
            </p:spPr>
            <p:txBody>
              <a:bodyPr/>
              <a:lstStyle/>
              <a:p>
                <a:r>
                  <a:rPr lang="en-US">
                    <a:noFill/>
                  </a:rPr>
                  <a:t> </a:t>
                </a:r>
              </a:p>
            </p:txBody>
          </p:sp>
        </mc:Fallback>
      </mc:AlternateContent>
    </p:spTree>
    <p:extLst>
      <p:ext uri="{BB962C8B-B14F-4D97-AF65-F5344CB8AC3E}">
        <p14:creationId xmlns:p14="http://schemas.microsoft.com/office/powerpoint/2010/main" val="17845894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Trade Flows and Trade Flow Gap - 8</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The Market Driven Trade Flow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𝑡</m:t>
                        </m:r>
                      </m:e>
                      <m:sub>
                        <m:r>
                          <a:rPr lang="en-US" i="1" u="sng">
                            <a:latin typeface="Cambria Math"/>
                          </a:rPr>
                          <m:t>𝐷</m:t>
                        </m:r>
                      </m:sub>
                    </m:sSub>
                    <m:r>
                      <a:rPr lang="en-US" i="1" u="sng">
                        <a:latin typeface="Cambria Math"/>
                      </a:rPr>
                      <m:t>′→</m:t>
                    </m:r>
                    <m:r>
                      <a:rPr lang="en-US" i="1" u="sng">
                        <a:latin typeface="Cambria Math"/>
                      </a:rPr>
                      <m:t>𝑡</m:t>
                    </m:r>
                  </m:oMath>
                </a14:m>
                <a:r>
                  <a:rPr lang="en-US" dirty="0"/>
                  <a:t>:</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r>
                            <a:rPr lang="en-US" b="0" i="1">
                              <a:latin typeface="Cambria Math"/>
                            </a:rPr>
                            <m:t>𝑡</m:t>
                          </m:r>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𝑁𝐸𝑇</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e>
                      </m:d>
                    </m:oMath>
                  </m:oMathPara>
                </a14:m>
                <a:endParaRPr lang="en-US" b="0" dirty="0">
                  <a:latin typeface="+mn-lt"/>
                </a:endParaRPr>
              </a:p>
              <a:p>
                <a:pPr>
                  <a:lnSpc>
                    <a:spcPct val="150000"/>
                  </a:lnSpc>
                </a:pPr>
                <a:endParaRPr lang="en-US" b="0" dirty="0">
                  <a:latin typeface="+mn-lt"/>
                </a:endParaRPr>
              </a:p>
              <a:p>
                <a:pPr marL="246062" lvl="2" indent="0">
                  <a:lnSpc>
                    <a:spcPct val="150000"/>
                  </a:lnSpc>
                  <a:buNone/>
                </a:pPr>
                <a:r>
                  <a:rPr lang="en-US" b="0" dirty="0">
                    <a:latin typeface="+mn-lt"/>
                  </a:rPr>
                  <a:t>is the change of the value of the net trade flows between </a:t>
                </a:r>
                <a14:m>
                  <m:oMath xmlns:m="http://schemas.openxmlformats.org/officeDocument/2006/math">
                    <m:r>
                      <a:rPr lang="en-US" b="0" i="1">
                        <a:latin typeface="Cambria Math"/>
                      </a:rPr>
                      <m:t>𝐶</m:t>
                    </m:r>
                  </m:oMath>
                </a14:m>
                <a:r>
                  <a:rPr lang="en-US" b="0" dirty="0">
                    <a:latin typeface="+mn-lt"/>
                  </a:rPr>
                  <a:t> and </a:t>
                </a:r>
                <a14:m>
                  <m:oMath xmlns:m="http://schemas.openxmlformats.org/officeDocument/2006/math">
                    <m:r>
                      <a:rPr lang="en-US" b="0" i="1">
                        <a:latin typeface="Cambria Math"/>
                      </a:rPr>
                      <m:t>𝐷</m:t>
                    </m:r>
                  </m:oMath>
                </a14:m>
                <a:r>
                  <a:rPr lang="en-US" b="0" dirty="0">
                    <a:latin typeface="+mn-lt"/>
                  </a:rPr>
                  <a:t> scheduled to be paid – but actually unpaid – in the interval </a:t>
                </a:r>
                <a14:m>
                  <m:oMath xmlns:m="http://schemas.openxmlformats.org/officeDocument/2006/math">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r>
                          <a:rPr lang="en-US" b="0" i="1">
                            <a:latin typeface="Cambria Math"/>
                          </a:rPr>
                          <m:t>𝑡</m:t>
                        </m:r>
                      </m:e>
                    </m:d>
                  </m:oMath>
                </a14:m>
                <a:r>
                  <a:rPr lang="en-US" b="0" dirty="0">
                    <a:latin typeface="+mn-lt"/>
                  </a:rPr>
                  <a:t> resulting from the change in the market factors between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𝐶𝑂𝐿</m:t>
                        </m:r>
                      </m:sub>
                    </m:sSub>
                  </m:oMath>
                </a14:m>
                <a:r>
                  <a:rPr lang="en-US" b="0" dirty="0">
                    <a:latin typeface="+mn-lt"/>
                  </a:rPr>
                  <a:t> and </a:t>
                </a:r>
                <a14:m>
                  <m:oMath xmlns:m="http://schemas.openxmlformats.org/officeDocument/2006/math">
                    <m:r>
                      <a:rPr lang="en-US" b="0" i="1">
                        <a:latin typeface="Cambria Math"/>
                      </a:rPr>
                      <m:t>𝑡</m:t>
                    </m:r>
                  </m:oMath>
                </a14:m>
                <a:r>
                  <a:rPr lang="en-US" b="0" dirty="0">
                    <a:latin typeface="+mn-lt"/>
                  </a:rPr>
                  <a:t>.</a:t>
                </a:r>
              </a:p>
              <a:p>
                <a:pPr lvl="2">
                  <a:lnSpc>
                    <a:spcPct val="150000"/>
                  </a:lnSpc>
                  <a:buFont typeface="Wingdings" panose="05000000000000000000" pitchFamily="2" charset="2"/>
                  <a:buChar char="q"/>
                </a:pPr>
                <a:r>
                  <a:rPr lang="en-US" b="0" dirty="0">
                    <a:latin typeface="+mn-lt"/>
                  </a:rPr>
                  <a:t>This term likewise produces no spikes in the expected exposure profile.</a:t>
                </a:r>
              </a:p>
              <a:p>
                <a:pPr marL="285750" lvl="0" indent="-285750">
                  <a:lnSpc>
                    <a:spcPct val="150000"/>
                  </a:lnSpc>
                  <a:buFont typeface="Wingdings" panose="05000000000000000000" pitchFamily="2" charset="2"/>
                  <a:buChar char="v"/>
                </a:pPr>
                <a:r>
                  <a:rPr lang="en-US" u="sng" dirty="0"/>
                  <a:t>Net Trade Flow between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𝑡</m:t>
                        </m:r>
                      </m:e>
                      <m:sub>
                        <m:r>
                          <a:rPr lang="en-US" i="1" u="sng">
                            <a:latin typeface="Cambria Math"/>
                          </a:rPr>
                          <m:t>𝐶𝑂𝐿</m:t>
                        </m:r>
                      </m:sub>
                    </m:sSub>
                    <m:r>
                      <a:rPr lang="en-US" i="1" u="sng">
                        <a:latin typeface="Cambria Math"/>
                      </a:rPr>
                      <m:t>→</m:t>
                    </m:r>
                    <m:sSub>
                      <m:sSubPr>
                        <m:ctrlPr>
                          <a:rPr lang="en-US" i="1" u="sng">
                            <a:latin typeface="Cambria Math" panose="02040503050406030204" pitchFamily="18" charset="0"/>
                          </a:rPr>
                        </m:ctrlPr>
                      </m:sSubPr>
                      <m:e>
                        <m:r>
                          <a:rPr lang="en-US" i="1" u="sng">
                            <a:latin typeface="Cambria Math"/>
                          </a:rPr>
                          <m:t>𝑡</m:t>
                        </m:r>
                      </m:e>
                      <m:sub>
                        <m:r>
                          <a:rPr lang="en-US" i="1" u="sng">
                            <a:latin typeface="Cambria Math"/>
                          </a:rPr>
                          <m:t>𝐶</m:t>
                        </m:r>
                      </m:sub>
                    </m:sSub>
                    <m:r>
                      <a:rPr lang="en-US" i="1" u="sng">
                        <a:latin typeface="Cambria Math"/>
                      </a:rPr>
                      <m:t>′</m:t>
                    </m:r>
                  </m:oMath>
                </a14:m>
                <a:r>
                  <a:rPr lang="en-US" dirty="0"/>
                  <a:t>:</a:t>
                </a:r>
              </a:p>
              <a:p>
                <a:pPr>
                  <a:lnSpc>
                    <a:spcPct val="150000"/>
                  </a:lnSpc>
                </a:pPr>
                <a:endParaRPr lang="en-US" dirty="0"/>
              </a:p>
              <a:p>
                <a:pPr>
                  <a:lnSpc>
                    <a:spcPct val="150000"/>
                  </a:lnSpc>
                </a:pPr>
                <a14:m>
                  <m:oMathPara xmlns:m="http://schemas.openxmlformats.org/officeDocument/2006/math">
                    <m:oMathParaPr>
                      <m:jc m:val="centerGroup"/>
                    </m:oMathParaPr>
                    <m:oMath xmlns:m="http://schemas.openxmlformats.org/officeDocument/2006/math">
                      <m:r>
                        <a:rPr lang="en-US" i="1">
                          <a:latin typeface="Cambria Math"/>
                        </a:rPr>
                        <m:t>−</m:t>
                      </m:r>
                      <m:sSub>
                        <m:sSubPr>
                          <m:ctrlPr>
                            <a:rPr lang="en-US" i="1">
                              <a:latin typeface="Cambria Math" panose="02040503050406030204" pitchFamily="18" charset="0"/>
                            </a:rPr>
                          </m:ctrlPr>
                        </m:sSubPr>
                        <m:e>
                          <m:r>
                            <a:rPr lang="en-US" i="1">
                              <a:latin typeface="Cambria Math"/>
                            </a:rPr>
                            <m:t>𝑇𝐹</m:t>
                          </m:r>
                        </m:e>
                        <m:sub>
                          <m:r>
                            <a:rPr lang="en-US" i="1">
                              <a:latin typeface="Cambria Math"/>
                            </a:rPr>
                            <m:t>𝑁𝐸𝑇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𝑡</m:t>
                              </m:r>
                            </m:e>
                            <m:sub>
                              <m:r>
                                <a:rPr lang="en-US" i="1">
                                  <a:latin typeface="Cambria Math"/>
                                </a:rPr>
                                <m:t>𝐶𝑂𝐿</m:t>
                              </m:r>
                            </m:sub>
                          </m:sSub>
                          <m:r>
                            <a:rPr lang="en-US" i="1">
                              <a:latin typeface="Cambria Math"/>
                            </a:rPr>
                            <m:t>; </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𝑡</m:t>
                                  </m:r>
                                </m:e>
                                <m:sub>
                                  <m:r>
                                    <a:rPr lang="en-US" i="1">
                                      <a:latin typeface="Cambria Math"/>
                                    </a:rPr>
                                    <m:t>𝐶𝑂𝐿</m:t>
                                  </m:r>
                                </m:sub>
                              </m:sSub>
                            </m:e>
                          </m:d>
                          <m:r>
                            <a:rPr lang="en-US" i="1">
                              <a:latin typeface="Cambria Math"/>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𝑡</m:t>
                                  </m:r>
                                </m:e>
                                <m:sub>
                                  <m:r>
                                    <a:rPr lang="en-US" i="1">
                                      <a:latin typeface="Cambria Math"/>
                                    </a:rPr>
                                    <m:t>𝐶</m:t>
                                  </m:r>
                                </m:sub>
                              </m:sSub>
                              <m:r>
                                <a:rPr lang="en-US" i="1">
                                  <a:latin typeface="Cambria Math"/>
                                </a:rPr>
                                <m:t>′</m:t>
                              </m:r>
                            </m:e>
                          </m:d>
                        </m:e>
                      </m:d>
                    </m:oMath>
                  </m:oMathPara>
                </a14:m>
                <a:endParaRPr lang="en-US" dirty="0"/>
              </a:p>
              <a:p>
                <a:pPr>
                  <a:lnSpc>
                    <a:spcPct val="150000"/>
                  </a:lnSpc>
                </a:pPr>
                <a:endParaRPr lang="en-US" dirty="0"/>
              </a:p>
              <a:p>
                <a:pPr marL="246062" lvl="2" indent="0">
                  <a:lnSpc>
                    <a:spcPct val="150000"/>
                  </a:lnSpc>
                  <a:buNone/>
                </a:pPr>
                <a:r>
                  <a:rPr lang="en-US" dirty="0"/>
                  <a:t>is the negative value of the net trade flow between </a:t>
                </a:r>
                <a14:m>
                  <m:oMath xmlns:m="http://schemas.openxmlformats.org/officeDocument/2006/math">
                    <m:r>
                      <a:rPr lang="en-US" i="1">
                        <a:latin typeface="Cambria Math"/>
                      </a:rPr>
                      <m:t>𝐶</m:t>
                    </m:r>
                  </m:oMath>
                </a14:m>
                <a:r>
                  <a:rPr lang="en-US" dirty="0"/>
                  <a:t> and </a:t>
                </a:r>
                <a14:m>
                  <m:oMath xmlns:m="http://schemas.openxmlformats.org/officeDocument/2006/math">
                    <m:r>
                      <a:rPr lang="en-US" i="1">
                        <a:latin typeface="Cambria Math"/>
                      </a:rPr>
                      <m:t>𝐷</m:t>
                    </m:r>
                  </m:oMath>
                </a14:m>
                <a:r>
                  <a:rPr lang="en-US" dirty="0"/>
                  <a:t> scheduled to be paid – and actually paid – in the interval </a:t>
                </a:r>
                <a14:m>
                  <m:oMath xmlns:m="http://schemas.openxmlformats.org/officeDocument/2006/math">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𝑡</m:t>
                            </m:r>
                          </m:e>
                          <m:sub>
                            <m:r>
                              <a:rPr lang="en-US" i="1">
                                <a:latin typeface="Cambria Math"/>
                              </a:rPr>
                              <m:t>𝐶𝑂𝐿</m:t>
                            </m:r>
                          </m:sub>
                        </m:sSub>
                      </m:e>
                    </m:d>
                    <m:r>
                      <a:rPr lang="en-US" i="1">
                        <a:latin typeface="Cambria Math"/>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𝑡</m:t>
                            </m:r>
                          </m:e>
                          <m:sub>
                            <m:r>
                              <a:rPr lang="en-US" i="1">
                                <a:latin typeface="Cambria Math"/>
                              </a:rPr>
                              <m:t>𝐶</m:t>
                            </m:r>
                          </m:sub>
                        </m:sSub>
                        <m:r>
                          <a:rPr lang="en-US" i="1">
                            <a:latin typeface="Cambria Math"/>
                          </a:rPr>
                          <m:t>′</m:t>
                        </m:r>
                      </m:e>
                    </m:d>
                  </m:oMath>
                </a14:m>
                <a:r>
                  <a:rPr lang="en-US" dirty="0"/>
                  <a:t>.</a:t>
                </a:r>
              </a:p>
              <a:p>
                <a:pPr lvl="2">
                  <a:lnSpc>
                    <a:spcPct val="150000"/>
                  </a:lnSpc>
                  <a:buFont typeface="Wingdings" panose="05000000000000000000" pitchFamily="2" charset="2"/>
                  <a:buChar char="q"/>
                </a:pPr>
                <a:r>
                  <a:rPr lang="en-US" dirty="0"/>
                  <a:t>Paths where </a:t>
                </a:r>
                <a14:m>
                  <m:oMath xmlns:m="http://schemas.openxmlformats.org/officeDocument/2006/math">
                    <m:r>
                      <a:rPr lang="en-US" i="1">
                        <a:latin typeface="Cambria Math"/>
                      </a:rPr>
                      <m:t>𝐷</m:t>
                    </m:r>
                  </m:oMath>
                </a14:m>
                <a:r>
                  <a:rPr lang="en-US" dirty="0"/>
                  <a:t> is the net payer – so that </a:t>
                </a:r>
                <a14:m>
                  <m:oMath xmlns:m="http://schemas.openxmlformats.org/officeDocument/2006/math">
                    <m:r>
                      <a:rPr lang="en-US" i="1">
                        <a:latin typeface="Cambria Math"/>
                      </a:rPr>
                      <m:t>𝑇𝐹</m:t>
                    </m:r>
                  </m:oMath>
                </a14:m>
                <a:r>
                  <a:rPr lang="en-US" dirty="0"/>
                  <a:t> is negative – contribute to the upward spikes in the EE profile.</a:t>
                </a:r>
              </a:p>
              <a:p>
                <a:pPr lvl="0">
                  <a:lnSpc>
                    <a:spcPct val="150000"/>
                  </a:lnSpc>
                </a:pPr>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r="-224"/>
                </a:stretch>
              </a:blipFill>
            </p:spPr>
            <p:txBody>
              <a:bodyPr/>
              <a:lstStyle/>
              <a:p>
                <a:r>
                  <a:rPr lang="en-US">
                    <a:noFill/>
                  </a:rPr>
                  <a:t> </a:t>
                </a:r>
              </a:p>
            </p:txBody>
          </p:sp>
        </mc:Fallback>
      </mc:AlternateContent>
    </p:spTree>
    <p:extLst>
      <p:ext uri="{BB962C8B-B14F-4D97-AF65-F5344CB8AC3E}">
        <p14:creationId xmlns:p14="http://schemas.microsoft.com/office/powerpoint/2010/main" val="2533773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Unpaid Trade Flows and Trade Flow Gap - 9</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Dealer Trade Flow across </a:t>
                </a:r>
                <a14:m>
                  <m:oMath xmlns:m="http://schemas.openxmlformats.org/officeDocument/2006/math">
                    <m:sSub>
                      <m:sSubPr>
                        <m:ctrlPr>
                          <a:rPr lang="en-US" i="1" u="sng">
                            <a:latin typeface="Cambria Math" panose="02040503050406030204" pitchFamily="18" charset="0"/>
                          </a:rPr>
                        </m:ctrlPr>
                      </m:sSubPr>
                      <m:e>
                        <m:r>
                          <a:rPr lang="en-US" i="1" u="sng">
                            <a:latin typeface="Cambria Math"/>
                          </a:rPr>
                          <m:t>𝑡</m:t>
                        </m:r>
                      </m:e>
                      <m:sub>
                        <m:r>
                          <a:rPr lang="en-US" i="1" u="sng">
                            <a:latin typeface="Cambria Math"/>
                          </a:rPr>
                          <m:t>𝐶</m:t>
                        </m:r>
                      </m:sub>
                    </m:sSub>
                    <m:r>
                      <a:rPr lang="en-US" i="1" u="sng">
                        <a:latin typeface="Cambria Math"/>
                      </a:rPr>
                      <m:t>′→</m:t>
                    </m:r>
                    <m:sSub>
                      <m:sSubPr>
                        <m:ctrlPr>
                          <a:rPr lang="en-US" i="1" u="sng">
                            <a:latin typeface="Cambria Math" panose="02040503050406030204" pitchFamily="18" charset="0"/>
                          </a:rPr>
                        </m:ctrlPr>
                      </m:sSubPr>
                      <m:e>
                        <m:r>
                          <a:rPr lang="en-US" i="1" u="sng">
                            <a:latin typeface="Cambria Math"/>
                          </a:rPr>
                          <m:t>𝑡</m:t>
                        </m:r>
                      </m:e>
                      <m:sub>
                        <m:r>
                          <a:rPr lang="en-US" i="1" u="sng">
                            <a:latin typeface="Cambria Math"/>
                          </a:rPr>
                          <m:t>𝐷</m:t>
                        </m:r>
                      </m:sub>
                    </m:sSub>
                    <m:r>
                      <a:rPr lang="en-US" i="1" u="sng">
                        <a:latin typeface="Cambria Math"/>
                      </a:rPr>
                      <m:t>′</m:t>
                    </m:r>
                  </m:oMath>
                </a14:m>
                <a:r>
                  <a:rPr lang="en-US" dirty="0"/>
                  <a:t>:</a:t>
                </a:r>
                <a:r>
                  <a:rPr lang="en-US" b="0" dirty="0">
                    <a:latin typeface="+mn-lt"/>
                  </a:rPr>
                  <a:t> The negative value of the trade flows scheduled to be paid – and actually paid – by </a:t>
                </a:r>
                <a14:m>
                  <m:oMath xmlns:m="http://schemas.openxmlformats.org/officeDocument/2006/math">
                    <m:r>
                      <a:rPr lang="en-US" b="0" i="1">
                        <a:latin typeface="Cambria Math"/>
                      </a:rPr>
                      <m:t>𝐶</m:t>
                    </m:r>
                  </m:oMath>
                </a14:m>
                <a:r>
                  <a:rPr lang="en-US" b="0" dirty="0">
                    <a:latin typeface="+mn-lt"/>
                  </a:rPr>
                  <a:t> to </a:t>
                </a:r>
                <a14:m>
                  <m:oMath xmlns:m="http://schemas.openxmlformats.org/officeDocument/2006/math">
                    <m:r>
                      <a:rPr lang="en-US" b="0" i="1">
                        <a:latin typeface="Cambria Math"/>
                      </a:rPr>
                      <m:t>𝐷</m:t>
                    </m:r>
                  </m:oMath>
                </a14:m>
                <a:r>
                  <a:rPr lang="en-US" b="0" dirty="0">
                    <a:latin typeface="+mn-lt"/>
                  </a:rPr>
                  <a:t> in the interval </a:t>
                </a:r>
                <a14:m>
                  <m:oMath xmlns:m="http://schemas.openxmlformats.org/officeDocument/2006/math">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e>
                    </m:d>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Whenever such trade flows are present </a:t>
                </a:r>
                <a14:m>
                  <m:oMath xmlns:m="http://schemas.openxmlformats.org/officeDocument/2006/math">
                    <m:r>
                      <a:rPr lang="en-US" b="0" i="1">
                        <a:latin typeface="Cambria Math"/>
                      </a:rPr>
                      <m:t>𝐷</m:t>
                    </m:r>
                  </m:oMath>
                </a14:m>
                <a:r>
                  <a:rPr lang="en-US" b="0" dirty="0">
                    <a:latin typeface="+mn-lt"/>
                  </a:rPr>
                  <a:t> is always the payer, leading to upward spikes in the EE profile.</a:t>
                </a:r>
              </a:p>
              <a:p>
                <a:pPr marL="530225" lvl="1" indent="-285750">
                  <a:lnSpc>
                    <a:spcPct val="150000"/>
                  </a:lnSpc>
                  <a:buFont typeface="Wingdings" panose="05000000000000000000" pitchFamily="2" charset="2"/>
                  <a:buChar char="q"/>
                </a:pPr>
                <a:r>
                  <a:rPr lang="en-US" b="0" dirty="0">
                    <a:latin typeface="+mn-lt"/>
                  </a:rPr>
                  <a:t>Furthermore, in some cases, the spikes arising from this term can be of extreme magnitude, e.g., the scheduled notional exchange in a cross-currency swap where </a:t>
                </a:r>
                <a14:m>
                  <m:oMath xmlns:m="http://schemas.openxmlformats.org/officeDocument/2006/math">
                    <m:r>
                      <a:rPr lang="en-US" b="0" i="1">
                        <a:latin typeface="Cambria Math"/>
                      </a:rPr>
                      <m:t>𝐷</m:t>
                    </m:r>
                  </m:oMath>
                </a14:m>
                <a:r>
                  <a:rPr lang="en-US" b="0" dirty="0">
                    <a:latin typeface="+mn-lt"/>
                  </a:rPr>
                  <a:t> pays the full notional, but receives nothing.</a:t>
                </a:r>
              </a:p>
              <a:p>
                <a:pPr lvl="0"/>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r="-224"/>
                </a:stretch>
              </a:blipFill>
            </p:spPr>
            <p:txBody>
              <a:bodyPr/>
              <a:lstStyle/>
              <a:p>
                <a:r>
                  <a:rPr lang="en-US">
                    <a:noFill/>
                  </a:rPr>
                  <a:t> </a:t>
                </a:r>
              </a:p>
            </p:txBody>
          </p:sp>
        </mc:Fallback>
      </mc:AlternateContent>
    </p:spTree>
    <p:extLst>
      <p:ext uri="{BB962C8B-B14F-4D97-AF65-F5344CB8AC3E}">
        <p14:creationId xmlns:p14="http://schemas.microsoft.com/office/powerpoint/2010/main" val="2315699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Numerical Examples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Illustrative Exposures and CVA Magnitudes</a:t>
            </a:r>
            <a:r>
              <a:rPr lang="en-US" dirty="0"/>
              <a:t>:</a:t>
            </a:r>
            <a:r>
              <a:rPr lang="en-US" b="0" dirty="0">
                <a:latin typeface="+mn-lt"/>
              </a:rPr>
              <a:t> To gain intuition for the model, this section presents exposure profiles and CVA metrics for several trade and portfolio examples, using both the Aggressive and the Conservative calibrations.</a:t>
            </a:r>
          </a:p>
          <a:p>
            <a:pPr marL="530225" lvl="1" indent="-285750">
              <a:lnSpc>
                <a:spcPct val="150000"/>
              </a:lnSpc>
              <a:buFont typeface="Wingdings" panose="05000000000000000000" pitchFamily="2" charset="2"/>
              <a:buChar char="q"/>
            </a:pPr>
            <a:r>
              <a:rPr lang="en-US" b="0" dirty="0">
                <a:latin typeface="+mn-lt"/>
              </a:rPr>
              <a:t>The focus is on ordinary and cross-currency swaps, as these instruments are the primary sources of exposures in most dealers.</a:t>
            </a:r>
          </a:p>
          <a:p>
            <a:pPr marL="530225" lvl="1" indent="-285750">
              <a:lnSpc>
                <a:spcPct val="150000"/>
              </a:lnSpc>
              <a:buFont typeface="Wingdings" panose="05000000000000000000" pitchFamily="2" charset="2"/>
              <a:buChar char="q"/>
            </a:pPr>
            <a:r>
              <a:rPr lang="en-US" b="0" dirty="0">
                <a:latin typeface="+mn-lt"/>
              </a:rPr>
              <a:t>For all the numerical examples, the stochastic yield curves are driven by one-factor Hull-White model; for cross-currency swap examples, the FX rate is assumed to follow a Black Scholes model.</a:t>
            </a:r>
          </a:p>
          <a:p>
            <a:pPr marL="285750" lvl="0" indent="-285750">
              <a:lnSpc>
                <a:spcPct val="150000"/>
              </a:lnSpc>
              <a:buFont typeface="Wingdings" panose="05000000000000000000" pitchFamily="2" charset="2"/>
              <a:buChar char="v"/>
            </a:pPr>
            <a:r>
              <a:rPr lang="en-US" u="sng" dirty="0"/>
              <a:t>Single Swap Classical/Conservative Exposures</a:t>
            </a:r>
            <a:r>
              <a:rPr lang="en-US" dirty="0"/>
              <a:t>:</a:t>
            </a:r>
            <a:r>
              <a:rPr lang="en-US" b="0" dirty="0">
                <a:latin typeface="+mn-lt"/>
              </a:rPr>
              <a:t> Andersen, Pykhtin, and Sokol (2017) first examine how the model differs from the classical exposure approach.</a:t>
            </a:r>
          </a:p>
          <a:p>
            <a:pPr marL="530225" lvl="1" indent="-285750">
              <a:lnSpc>
                <a:spcPct val="150000"/>
              </a:lnSpc>
              <a:buFont typeface="Wingdings" panose="05000000000000000000" pitchFamily="2" charset="2"/>
              <a:buChar char="q"/>
            </a:pPr>
            <a:r>
              <a:rPr lang="en-US" b="0" dirty="0">
                <a:latin typeface="+mn-lt"/>
              </a:rPr>
              <a:t>They use Monte Carlo simulation on a USD 10 MM 1-year par-valued vanilla interest rate swap to compare exposures of the Conservative calibration with those computed against the Classical+ and the Classical- models – see the Table above.</a:t>
            </a:r>
          </a:p>
          <a:p>
            <a:pPr marL="530225" lvl="1" indent="-285750">
              <a:lnSpc>
                <a:spcPct val="150000"/>
              </a:lnSpc>
              <a:buFont typeface="Wingdings" panose="05000000000000000000" pitchFamily="2" charset="2"/>
              <a:buChar char="q"/>
            </a:pPr>
            <a:r>
              <a:rPr lang="en-US" b="0" dirty="0">
                <a:latin typeface="+mn-lt"/>
              </a:rPr>
              <a:t>To make comparisons more meaningful, they override the default setting of 10 business days for the Classical model, and instead set it equal to 15 business days – the length of the MPoR for the Conservative calibration.</a:t>
            </a:r>
          </a:p>
          <a:p>
            <a:pPr lvl="0">
              <a:lnSpc>
                <a:spcPct val="150000"/>
              </a:lnSpc>
            </a:pPr>
            <a:endParaRPr lang="en-US" b="0" dirty="0">
              <a:latin typeface="+mn-lt"/>
            </a:endParaRPr>
          </a:p>
        </p:txBody>
      </p:sp>
    </p:spTree>
    <p:extLst>
      <p:ext uri="{BB962C8B-B14F-4D97-AF65-F5344CB8AC3E}">
        <p14:creationId xmlns:p14="http://schemas.microsoft.com/office/powerpoint/2010/main" val="1805951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Numerical Examples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Single Swap - Classical Exposure Estimations</a:t>
                </a:r>
                <a:r>
                  <a:rPr lang="en-US" dirty="0"/>
                  <a:t>:</a:t>
                </a:r>
                <a:r>
                  <a:rPr lang="en-US" b="0" dirty="0">
                    <a:latin typeface="+mn-lt"/>
                  </a:rPr>
                  <a:t> As they note in their figures, the Classical- calibration is, of course, the least conservative setting, as it ignores both the effect of trade flows and that of the margin asymmetry.</a:t>
                </a:r>
              </a:p>
              <a:p>
                <a:pPr marL="530225" lvl="1" indent="-285750">
                  <a:lnSpc>
                    <a:spcPct val="150000"/>
                  </a:lnSpc>
                  <a:buFont typeface="Wingdings" panose="05000000000000000000" pitchFamily="2" charset="2"/>
                  <a:buChar char="q"/>
                </a:pPr>
                <a:r>
                  <a:rPr lang="en-US" b="0" dirty="0">
                    <a:latin typeface="+mn-lt"/>
                  </a:rPr>
                  <a:t>The Classical+ calibration tracks the Classical- calibration at most times, but contains noticeable spikes around the last 3 cash flow dates.</a:t>
                </a:r>
              </a:p>
              <a:p>
                <a:pPr marL="530225" lvl="1" indent="-285750">
                  <a:lnSpc>
                    <a:spcPct val="150000"/>
                  </a:lnSpc>
                  <a:buFont typeface="Wingdings" panose="05000000000000000000" pitchFamily="2" charset="2"/>
                  <a:buChar char="q"/>
                </a:pPr>
                <a:r>
                  <a:rPr lang="en-US" b="0" dirty="0">
                    <a:latin typeface="+mn-lt"/>
                  </a:rPr>
                  <a:t>No spikes occur in their figure on the first quarterly cash flow date, as they assume that the floating rate is fixed at the fixed rate, making the net cash flow zero in all scenarios.</a:t>
                </a:r>
              </a:p>
              <a:p>
                <a:pPr marL="285750" lvl="0" indent="-285750">
                  <a:lnSpc>
                    <a:spcPct val="150000"/>
                  </a:lnSpc>
                  <a:buFont typeface="Wingdings" panose="05000000000000000000" pitchFamily="2" charset="2"/>
                  <a:buChar char="v"/>
                </a:pPr>
                <a:r>
                  <a:rPr lang="en-US" u="sng" dirty="0"/>
                  <a:t>Single Swap Conservative Model - MPoR End</a:t>
                </a:r>
                <a:r>
                  <a:rPr lang="en-US" dirty="0"/>
                  <a:t>:</a:t>
                </a:r>
                <a:r>
                  <a:rPr lang="en-US" b="0" dirty="0">
                    <a:latin typeface="+mn-lt"/>
                  </a:rPr>
                  <a:t> The conservative calibration results also contain spikes around the cash flow dates, although these differ from the Classical+ calibration in several ways.</a:t>
                </a:r>
              </a:p>
              <a:p>
                <a:pPr marL="530225" lvl="1" indent="-285750">
                  <a:lnSpc>
                    <a:spcPct val="150000"/>
                  </a:lnSpc>
                  <a:buFont typeface="Wingdings" panose="05000000000000000000" pitchFamily="2" charset="2"/>
                  <a:buChar char="q"/>
                </a:pPr>
                <a:r>
                  <a:rPr lang="en-US" b="0" dirty="0">
                    <a:latin typeface="+mn-lt"/>
                  </a:rPr>
                  <a:t>First, the Conservative calibration always recognizes that there will be a part towards the end of the MPoR (after time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oMath>
                </a14:m>
                <a:r>
                  <a:rPr lang="en-US" b="0" dirty="0">
                    <a:latin typeface="+mn-lt"/>
                  </a:rPr>
                  <a:t>) where </a:t>
                </a:r>
                <a14:m>
                  <m:oMath xmlns:m="http://schemas.openxmlformats.org/officeDocument/2006/math">
                    <m:r>
                      <a:rPr lang="en-US" b="0" i="1">
                        <a:latin typeface="Cambria Math"/>
                      </a:rPr>
                      <m:t>𝐶</m:t>
                    </m:r>
                  </m:oMath>
                </a14:m>
                <a:r>
                  <a:rPr lang="en-US" b="0" dirty="0">
                    <a:latin typeface="+mn-lt"/>
                  </a:rPr>
                  <a:t> and </a:t>
                </a:r>
                <a14:m>
                  <m:oMath xmlns:m="http://schemas.openxmlformats.org/officeDocument/2006/math">
                    <m:r>
                      <a:rPr lang="en-US" b="0" i="1">
                        <a:latin typeface="Cambria Math"/>
                      </a:rPr>
                      <m:t>𝐷</m:t>
                    </m:r>
                  </m:oMath>
                </a14:m>
                <a:r>
                  <a:rPr lang="en-US" b="0" dirty="0">
                    <a:latin typeface="+mn-lt"/>
                  </a:rPr>
                  <a:t> will both have stopped paying margin and coupons; as a result, the spikes of the Conservative calibration start later (here: 3 business days) than those of the Classical+ calibration.</a:t>
                </a:r>
              </a:p>
              <a:p>
                <a:pPr lvl="0">
                  <a:lnSpc>
                    <a:spcPct val="150000"/>
                  </a:lnSpc>
                </a:pPr>
                <a:endParaRPr lang="en-US" b="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r="-448"/>
                </a:stretch>
              </a:blipFill>
            </p:spPr>
            <p:txBody>
              <a:bodyPr/>
              <a:lstStyle/>
              <a:p>
                <a:r>
                  <a:rPr lang="en-US">
                    <a:noFill/>
                  </a:rPr>
                  <a:t> </a:t>
                </a:r>
              </a:p>
            </p:txBody>
          </p:sp>
        </mc:Fallback>
      </mc:AlternateContent>
    </p:spTree>
    <p:extLst>
      <p:ext uri="{BB962C8B-B14F-4D97-AF65-F5344CB8AC3E}">
        <p14:creationId xmlns:p14="http://schemas.microsoft.com/office/powerpoint/2010/main" val="550361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Numerical Examples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Single Swap Conservative Model - Trade Flows</a:t>
                </a:r>
                <a:r>
                  <a:rPr lang="en-US" dirty="0"/>
                  <a:t>:</a:t>
                </a:r>
                <a:r>
                  <a:rPr lang="en-US" b="0" dirty="0">
                    <a:latin typeface="+mn-lt"/>
                  </a:rPr>
                  <a:t> Second, the initial part of the spike – in the period from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m:t>
                    </m:r>
                  </m:oMath>
                </a14:m>
                <a:r>
                  <a:rPr lang="en-US" b="0" dirty="0">
                    <a:latin typeface="+mn-lt"/>
                  </a:rPr>
                  <a:t> to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r>
                      <a:rPr lang="en-US" b="0" i="1">
                        <a:latin typeface="Cambria Math"/>
                      </a:rPr>
                      <m:t>′</m:t>
                    </m:r>
                  </m:oMath>
                </a14:m>
                <a:r>
                  <a:rPr lang="en-US" b="0" dirty="0">
                    <a:latin typeface="+mn-lt"/>
                  </a:rPr>
                  <a:t> - is substantially higher for the Conservative calibration due to the assumption of only </a:t>
                </a:r>
                <a14:m>
                  <m:oMath xmlns:m="http://schemas.openxmlformats.org/officeDocument/2006/math">
                    <m:r>
                      <a:rPr lang="en-US" b="0" i="1">
                        <a:latin typeface="Cambria Math"/>
                      </a:rPr>
                      <m:t>𝐷</m:t>
                    </m:r>
                  </m:oMath>
                </a14:m>
                <a:r>
                  <a:rPr lang="en-US" b="0" dirty="0">
                    <a:latin typeface="+mn-lt"/>
                  </a:rPr>
                  <a:t> paying cash flows in this sub-period.</a:t>
                </a:r>
              </a:p>
              <a:p>
                <a:pPr marL="530225" lvl="1" indent="-285750">
                  <a:lnSpc>
                    <a:spcPct val="150000"/>
                  </a:lnSpc>
                  <a:buFont typeface="Wingdings" panose="05000000000000000000" pitchFamily="2" charset="2"/>
                  <a:buChar char="q"/>
                </a:pPr>
                <a:r>
                  <a:rPr lang="en-US" b="0" dirty="0">
                    <a:latin typeface="+mn-lt"/>
                  </a:rPr>
                  <a:t>The remainder of the spike is comparable in height to the Classical+ spike.</a:t>
                </a:r>
              </a:p>
              <a:p>
                <a:pPr marL="285750" lvl="0" indent="-285750">
                  <a:lnSpc>
                    <a:spcPct val="150000"/>
                  </a:lnSpc>
                  <a:buFont typeface="Wingdings" panose="05000000000000000000" pitchFamily="2" charset="2"/>
                  <a:buChar char="v"/>
                </a:pPr>
                <a:r>
                  <a:rPr lang="en-US" u="sng" dirty="0"/>
                  <a:t>Single Swap - Classical vs. Conservative</a:t>
                </a:r>
                <a:r>
                  <a:rPr lang="en-US" dirty="0"/>
                  <a:t>:</a:t>
                </a:r>
                <a:r>
                  <a:rPr lang="en-US" b="0" dirty="0">
                    <a:latin typeface="+mn-lt"/>
                  </a:rPr>
                  <a:t> </a:t>
                </a:r>
                <a:r>
                  <a:rPr lang="en-US" b="0" i="1" dirty="0">
                    <a:latin typeface="+mn-lt"/>
                  </a:rPr>
                  <a:t>Between</a:t>
                </a:r>
                <a:r>
                  <a:rPr lang="en-US" b="0" dirty="0">
                    <a:latin typeface="+mn-lt"/>
                  </a:rPr>
                  <a:t> spikes the Conservative calibration produces higher exposures than both the Classical- and the Classical+ methods – by around </a:t>
                </a:r>
                <a14:m>
                  <m:oMath xmlns:m="http://schemas.openxmlformats.org/officeDocument/2006/math">
                    <m:r>
                      <a:rPr lang="en-US" b="0" i="1">
                        <a:latin typeface="Cambria Math"/>
                      </a:rPr>
                      <m:t>40%</m:t>
                    </m:r>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This is, of course, a consequence of the </a:t>
                </a:r>
                <a:r>
                  <a:rPr lang="en-US" b="0" i="1" dirty="0">
                    <a:latin typeface="+mn-lt"/>
                  </a:rPr>
                  <a:t>worst case</a:t>
                </a:r>
                <a:r>
                  <a:rPr lang="en-US" b="0" dirty="0">
                    <a:latin typeface="+mn-lt"/>
                  </a:rPr>
                  <a:t> margin asymmetry mechanism in</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m>
                        <m:mPr>
                          <m:mcs>
                            <m:mc>
                              <m:mcPr>
                                <m:count m:val="1"/>
                                <m:mcJc m:val="center"/>
                              </m:mcPr>
                            </m:mc>
                          </m:mcs>
                          <m:ctrlPr>
                            <a:rPr lang="en-US" b="0" i="1">
                              <a:latin typeface="Cambria Math" panose="02040503050406030204" pitchFamily="18" charset="0"/>
                            </a:rPr>
                          </m:ctrlPr>
                        </m:mPr>
                        <m:mr>
                          <m:e>
                            <m:r>
                              <a:rPr lang="en-US" b="0" i="1">
                                <a:latin typeface="Cambria Math"/>
                              </a:rPr>
                              <m:t>𝑚𝑖𝑛</m:t>
                            </m:r>
                          </m:e>
                        </m:mr>
                        <m:m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r>
                              <a:rPr lang="en-US" b="0" i="1">
                                <a:latin typeface="Cambria Math"/>
                              </a:rPr>
                              <m:t>∈</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𝐶</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𝐷</m:t>
                                    </m:r>
                                  </m:sub>
                                </m:sSub>
                              </m:e>
                            </m:d>
                          </m:e>
                        </m:mr>
                      </m:m>
                      <m:r>
                        <a:rPr lang="en-US" b="0" i="1">
                          <a:latin typeface="Cambria Math"/>
                        </a:rPr>
                        <m:t> </m:t>
                      </m:r>
                      <m:r>
                        <a:rPr lang="en-US" b="0" i="1">
                          <a:latin typeface="Cambria Math"/>
                        </a:rPr>
                        <m:t>𝑐</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𝑖</m:t>
                              </m:r>
                            </m:sub>
                          </m:sSub>
                        </m:e>
                      </m:d>
                    </m:oMath>
                  </m:oMathPara>
                </a14:m>
                <a:endParaRPr lang="en-US" b="0" dirty="0">
                  <a:latin typeface="+mn-lt"/>
                </a:endParaRPr>
              </a:p>
              <a:p>
                <a:pPr>
                  <a:lnSpc>
                    <a:spcPct val="150000"/>
                  </a:lnSpc>
                </a:pPr>
                <a:r>
                  <a:rPr lang="en-US" b="0" dirty="0">
                    <a:latin typeface="+mn-lt"/>
                  </a:rPr>
                  <a:t> </a:t>
                </a:r>
              </a:p>
              <a:p>
                <a:pPr marL="246062" lvl="2" indent="0">
                  <a:lnSpc>
                    <a:spcPct val="150000"/>
                  </a:lnSpc>
                  <a:buNone/>
                </a:pPr>
                <a:r>
                  <a:rPr lang="en-US" b="0" dirty="0">
                    <a:latin typeface="+mn-lt"/>
                  </a:rPr>
                  <a:t>the effect of which will grow with the diffusion volatility of the rate process.</a:t>
                </a:r>
              </a:p>
              <a:p>
                <a:pPr lvl="2">
                  <a:lnSpc>
                    <a:spcPct val="150000"/>
                  </a:lnSpc>
                  <a:buFont typeface="Wingdings" panose="05000000000000000000" pitchFamily="2" charset="2"/>
                  <a:buChar char="q"/>
                </a:pPr>
                <a:r>
                  <a:rPr lang="en-US" b="0" dirty="0">
                    <a:latin typeface="+mn-lt"/>
                  </a:rPr>
                  <a:t>Of course the last coupon period again has no exposure between spikes, since the volatility of swap prices vanishes after the last coupon rate fixing.</a:t>
                </a:r>
              </a:p>
              <a:p>
                <a:pPr lvl="0">
                  <a:lnSpc>
                    <a:spcPct val="150000"/>
                  </a:lnSpc>
                </a:pPr>
                <a:endParaRPr lang="en-US" b="0" dirty="0">
                  <a:latin typeface="+mn-lt"/>
                </a:endParaRPr>
              </a:p>
              <a:p>
                <a:pPr lvl="0">
                  <a:lnSpc>
                    <a:spcPct val="150000"/>
                  </a:lnSpc>
                </a:pPr>
                <a:endParaRPr lang="en-US" b="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r="-972"/>
                </a:stretch>
              </a:blipFill>
            </p:spPr>
            <p:txBody>
              <a:bodyPr/>
              <a:lstStyle/>
              <a:p>
                <a:r>
                  <a:rPr lang="en-US">
                    <a:noFill/>
                  </a:rPr>
                  <a:t> </a:t>
                </a:r>
              </a:p>
            </p:txBody>
          </p:sp>
        </mc:Fallback>
      </mc:AlternateContent>
    </p:spTree>
    <p:extLst>
      <p:ext uri="{BB962C8B-B14F-4D97-AF65-F5344CB8AC3E}">
        <p14:creationId xmlns:p14="http://schemas.microsoft.com/office/powerpoint/2010/main" val="2661921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Numerical Examples - 4</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Single Swap: Aggressive Calibration Exposures</a:t>
            </a:r>
            <a:r>
              <a:rPr lang="en-US" dirty="0"/>
              <a:t>:</a:t>
            </a:r>
            <a:r>
              <a:rPr lang="en-US" b="0" dirty="0">
                <a:latin typeface="+mn-lt"/>
              </a:rPr>
              <a:t> Comparison the Aggressive calibration to the Classical+ and the Classical- calibrations are qualitatively similar.</a:t>
            </a:r>
          </a:p>
          <a:p>
            <a:pPr marL="530225" lvl="1" indent="-285750">
              <a:lnSpc>
                <a:spcPct val="150000"/>
              </a:lnSpc>
              <a:buFont typeface="Wingdings" panose="05000000000000000000" pitchFamily="2" charset="2"/>
              <a:buChar char="q"/>
            </a:pPr>
            <a:r>
              <a:rPr lang="en-US" b="0" dirty="0">
                <a:latin typeface="+mn-lt"/>
              </a:rPr>
              <a:t>A detailed comparison is therefore skipped here, but Andersen, Pykhtin, and Sokol note that the pick-up in exposure from margin asymmetry falls to about 15%, rather than the 40% observed for the Conservative calibration – a result of the fact that, for Aggressive calibration, the </a:t>
            </a:r>
            <a:r>
              <a:rPr lang="en-US" b="0" i="1" dirty="0">
                <a:latin typeface="+mn-lt"/>
              </a:rPr>
              <a:t>worst case</a:t>
            </a:r>
            <a:r>
              <a:rPr lang="en-US" b="0" dirty="0">
                <a:latin typeface="+mn-lt"/>
              </a:rPr>
              <a:t> margin result is established over much fewer days.</a:t>
            </a:r>
          </a:p>
          <a:p>
            <a:pPr marL="530225" lvl="1" indent="-285750">
              <a:lnSpc>
                <a:spcPct val="150000"/>
              </a:lnSpc>
              <a:buFont typeface="Wingdings" panose="05000000000000000000" pitchFamily="2" charset="2"/>
              <a:buChar char="q"/>
            </a:pPr>
            <a:r>
              <a:rPr lang="en-US" b="0" dirty="0">
                <a:latin typeface="+mn-lt"/>
              </a:rPr>
              <a:t>Andersen, Pykhtin, and Sokol (2017) demonstrate the comparison of the exposure profiles for the Aggressive and the Conservative calibrations in their graphs; as expected, the Conservative calibration leads to both bigger and wider exposure spikes, as well as to higher exposure levels between spikes.</a:t>
            </a:r>
          </a:p>
          <a:p>
            <a:pPr marL="285750" lvl="0" indent="-285750">
              <a:lnSpc>
                <a:spcPct val="150000"/>
              </a:lnSpc>
              <a:buFont typeface="Wingdings" panose="05000000000000000000" pitchFamily="2" charset="2"/>
              <a:buChar char="v"/>
            </a:pPr>
            <a:r>
              <a:rPr lang="en-US" u="sng" dirty="0"/>
              <a:t>Single Swap - Maturity/Coupon Effect</a:t>
            </a:r>
            <a:r>
              <a:rPr lang="en-US" dirty="0"/>
              <a:t>:</a:t>
            </a:r>
            <a:r>
              <a:rPr lang="en-US" b="0" dirty="0">
                <a:latin typeface="+mn-lt"/>
              </a:rPr>
              <a:t> While instructive, the 1-year vanilla swap example is quiet benign exposure-wise; not only is the instrument very short-dated, it also allows for netting of coupons on trade-flow dates, thereby reducing the effects of trade flow spikes.</a:t>
            </a:r>
          </a:p>
          <a:p>
            <a:pPr marL="530225" lvl="1" indent="-285750">
              <a:lnSpc>
                <a:spcPct val="150000"/>
              </a:lnSpc>
              <a:buFont typeface="Wingdings" panose="05000000000000000000" pitchFamily="2" charset="2"/>
              <a:buChar char="q"/>
            </a:pPr>
            <a:r>
              <a:rPr lang="en-US" b="0" dirty="0">
                <a:latin typeface="+mn-lt"/>
              </a:rPr>
              <a:t>Andersen, Pykhtin, and Sokol (2017) relax both effects by increasing the maturity of the swap, and by making the fixed and the floating legs pay on different schedules – and illustrate the exposure results in a separate figure.</a:t>
            </a:r>
          </a:p>
          <a:p>
            <a:pPr lvl="0">
              <a:lnSpc>
                <a:spcPct val="150000"/>
              </a:lnSpc>
            </a:pPr>
            <a:endParaRPr lang="en-US" b="0" dirty="0"/>
          </a:p>
        </p:txBody>
      </p:sp>
    </p:spTree>
    <p:extLst>
      <p:ext uri="{BB962C8B-B14F-4D97-AF65-F5344CB8AC3E}">
        <p14:creationId xmlns:p14="http://schemas.microsoft.com/office/powerpoint/2010/main" val="93366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The Fundamentals of Variation Margin: Basic Definitions - 2</a:t>
                </a:r>
              </a:p>
              <a:p>
                <a:pPr>
                  <a:lnSpc>
                    <a:spcPct val="150000"/>
                  </a:lnSpc>
                </a:pPr>
                <a:endParaRPr lang="en-US" b="0" dirty="0"/>
              </a:p>
              <a:p>
                <a:pPr marL="285750" lvl="0" indent="-285750">
                  <a:buFont typeface="Wingdings" panose="05000000000000000000" pitchFamily="2" charset="2"/>
                  <a:buChar char="v"/>
                </a:pPr>
                <a:r>
                  <a:rPr lang="en-US" u="sng" dirty="0"/>
                  <a:t>Net Collateral and its Posting</a:t>
                </a:r>
                <a:r>
                  <a:rPr lang="en-US" dirty="0"/>
                  <a:t>:</a:t>
                </a:r>
                <a:r>
                  <a:rPr lang="en-US" b="0" dirty="0">
                    <a:latin typeface="+mn-lt"/>
                  </a:rPr>
                  <a:t> Assuming that collateral is netted (rather than posted by both parties in full and held in segregated accounts or by a third party), the total collateral amount in </a:t>
                </a:r>
                <a14:m>
                  <m:oMath xmlns:m="http://schemas.openxmlformats.org/officeDocument/2006/math">
                    <m:r>
                      <a:rPr lang="en-US" b="0" i="1">
                        <a:latin typeface="Cambria Math"/>
                      </a:rPr>
                      <m:t>𝐷</m:t>
                    </m:r>
                  </m:oMath>
                </a14:m>
                <a:r>
                  <a:rPr lang="en-US" b="0" dirty="0">
                    <a:latin typeface="+mn-lt"/>
                  </a:rPr>
                  <a:t>’s possession may be calculated as of time </a:t>
                </a:r>
                <a14:m>
                  <m:oMath xmlns:m="http://schemas.openxmlformats.org/officeDocument/2006/math">
                    <m:r>
                      <a:rPr lang="en-US" b="0" i="1">
                        <a:latin typeface="Cambria Math"/>
                      </a:rPr>
                      <m:t>𝑡</m:t>
                    </m:r>
                  </m:oMath>
                </a14:m>
                <a:r>
                  <a:rPr lang="en-US" b="0" dirty="0">
                    <a:latin typeface="+mn-lt"/>
                  </a:rPr>
                  <a:t> as</a:t>
                </a:r>
              </a:p>
              <a:p>
                <a:pPr/>
                <a14:m>
                  <m:oMathPara xmlns:m="http://schemas.openxmlformats.org/officeDocument/2006/math">
                    <m:oMathParaPr>
                      <m:jc m:val="centerGroup"/>
                    </m:oMathParaPr>
                    <m:oMath xmlns:m="http://schemas.openxmlformats.org/officeDocument/2006/math">
                      <m:r>
                        <a:rPr lang="en-US" b="0" i="1">
                          <a:latin typeface="Cambria Math"/>
                        </a:rPr>
                        <m:t>𝑐</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𝐶</m:t>
                          </m:r>
                        </m:sub>
                      </m:sSub>
                      <m:d>
                        <m:dPr>
                          <m:ctrlPr>
                            <a:rPr lang="en-US" b="0" i="1">
                              <a:latin typeface="Cambria Math" panose="02040503050406030204" pitchFamily="18" charset="0"/>
                            </a:rPr>
                          </m:ctrlPr>
                        </m:dPr>
                        <m:e>
                          <m:r>
                            <a:rPr lang="en-US" b="0" i="1">
                              <a:latin typeface="Cambria Math"/>
                            </a:rPr>
                            <m:t>𝑡</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𝐴</m:t>
                          </m:r>
                        </m:e>
                        <m:sub>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e>
                      </m:d>
                    </m:oMath>
                  </m:oMathPara>
                </a14:m>
                <a:endParaRPr lang="en-US" b="0" dirty="0">
                  <a:latin typeface="+mn-lt"/>
                </a:endParaRPr>
              </a:p>
              <a:p>
                <a:pPr lvl="2">
                  <a:buFont typeface="Wingdings" panose="05000000000000000000" pitchFamily="2" charset="2"/>
                  <a:buChar char="q"/>
                </a:pPr>
                <a:r>
                  <a:rPr lang="en-US" b="0" dirty="0"/>
                  <a:t>Assuming also that the collateral may be treated as </a:t>
                </a:r>
                <a:r>
                  <a:rPr lang="en-US" b="0" i="1" dirty="0"/>
                  <a:t>pari passu</a:t>
                </a:r>
                <a:r>
                  <a:rPr lang="en-US" b="0" dirty="0"/>
                  <a:t> with the derivatives portfolio itself for the purposes of bankruptcy claim, it is common to denote the positive part of the difference </a:t>
                </a:r>
                <a14:m>
                  <m:oMath xmlns:m="http://schemas.openxmlformats.org/officeDocument/2006/math">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𝑐</m:t>
                    </m:r>
                    <m:d>
                      <m:dPr>
                        <m:ctrlPr>
                          <a:rPr lang="en-US" b="0" i="1">
                            <a:latin typeface="Cambria Math" panose="02040503050406030204" pitchFamily="18" charset="0"/>
                          </a:rPr>
                        </m:ctrlPr>
                      </m:dPr>
                      <m:e>
                        <m:r>
                          <a:rPr lang="en-US" b="0" i="1">
                            <a:latin typeface="Cambria Math"/>
                          </a:rPr>
                          <m:t>𝑡</m:t>
                        </m:r>
                      </m:e>
                    </m:d>
                  </m:oMath>
                </a14:m>
                <a:r>
                  <a:rPr lang="en-US" b="0" dirty="0"/>
                  <a:t> as the </a:t>
                </a:r>
                <a:r>
                  <a:rPr lang="en-US" b="0" i="1" dirty="0"/>
                  <a:t>exposure</a:t>
                </a:r>
                <a:r>
                  <a:rPr lang="en-US" b="0" dirty="0"/>
                  <a:t> </a:t>
                </a:r>
                <a14:m>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oMath>
                </a14:m>
                <a:r>
                  <a:rPr lang="en-US" b="0" dirty="0"/>
                  <a:t>:</a:t>
                </a:r>
              </a:p>
              <a:p>
                <a:r>
                  <a:rPr lang="en-US" sz="1200" b="0" dirty="0">
                    <a:latin typeface="+mn-lt"/>
                  </a:rPr>
                  <a:t> </a:t>
                </a:r>
              </a:p>
              <a:p>
                <a:pPr/>
                <a14:m>
                  <m:oMathPara xmlns:m="http://schemas.openxmlformats.org/officeDocument/2006/math">
                    <m:oMathParaPr>
                      <m:jc m:val="centerGroup"/>
                    </m:oMathParaPr>
                    <m:oMath xmlns:m="http://schemas.openxmlformats.org/officeDocument/2006/math">
                      <m:r>
                        <a:rPr lang="en-US" sz="1200" b="0" i="1">
                          <a:latin typeface="Cambria Math"/>
                        </a:rPr>
                        <m:t>𝐸</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e>
                              </m:d>
                            </m:e>
                          </m:d>
                        </m:e>
                        <m:sup>
                          <m:r>
                            <a:rPr lang="en-US" sz="1200" b="0" i="1">
                              <a:latin typeface="Cambria Math"/>
                            </a:rPr>
                            <m:t>+</m:t>
                          </m:r>
                        </m:sup>
                      </m:sSup>
                    </m:oMath>
                  </m:oMathPara>
                </a14:m>
                <a:endParaRPr lang="en-US" sz="1200" b="0" dirty="0">
                  <a:latin typeface="+mn-lt"/>
                </a:endParaRPr>
              </a:p>
              <a:p>
                <a:r>
                  <a:rPr lang="en-US" sz="1200" b="0" dirty="0">
                    <a:latin typeface="+mn-lt"/>
                  </a:rPr>
                  <a:t> </a:t>
                </a:r>
              </a:p>
              <a:p>
                <a:pPr/>
                <a14:m>
                  <m:oMathPara xmlns:m="http://schemas.openxmlformats.org/officeDocument/2006/math">
                    <m:oMathParaPr>
                      <m:jc m:val="centerGroup"/>
                    </m:oMathParaPr>
                    <m:oMath xmlns:m="http://schemas.openxmlformats.org/officeDocument/2006/math">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𝐴</m:t>
                          </m:r>
                        </m:e>
                        <m:sub>
                          <m:r>
                            <a:rPr lang="en-US" sz="1200" b="0" i="1">
                              <a:latin typeface="Cambria Math"/>
                            </a:rPr>
                            <m:t>𝐶</m:t>
                          </m:r>
                        </m:sub>
                      </m:sSub>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𝐴</m:t>
                          </m:r>
                        </m:e>
                        <m:sub>
                          <m:r>
                            <a:rPr lang="en-US" sz="1200" b="0" i="1">
                              <a:latin typeface="Cambria Math"/>
                            </a:rPr>
                            <m:t>𝐷</m:t>
                          </m:r>
                        </m:sub>
                      </m:sSub>
                      <m:d>
                        <m:dPr>
                          <m:ctrlPr>
                            <a:rPr lang="en-US" sz="1200" b="0" i="1">
                              <a:latin typeface="Cambria Math" panose="02040503050406030204" pitchFamily="18" charset="0"/>
                            </a:rPr>
                          </m:ctrlPr>
                        </m:dPr>
                        <m:e>
                          <m:r>
                            <a:rPr lang="en-US" sz="1200" b="0" i="1">
                              <a:latin typeface="Cambria Math"/>
                            </a:rPr>
                            <m:t>𝑡</m:t>
                          </m:r>
                        </m:e>
                      </m:d>
                    </m:oMath>
                  </m:oMathPara>
                </a14:m>
                <a:endParaRPr lang="en-US" sz="1200" b="0" dirty="0">
                  <a:latin typeface="+mn-lt"/>
                </a:endParaRPr>
              </a:p>
              <a:p>
                <a:pPr marL="387350" lvl="3" indent="0">
                  <a:buNone/>
                </a:pPr>
                <a:r>
                  <a:rPr lang="en-US" b="0" dirty="0"/>
                  <a:t>where the notation</a:t>
                </a:r>
                <a:endParaRPr lang="en-US" sz="1200" b="0" dirty="0">
                  <a:latin typeface="+mn-lt"/>
                </a:endParaRPr>
              </a:p>
              <a:p>
                <a:pPr/>
                <a14:m>
                  <m:oMathPara xmlns:m="http://schemas.openxmlformats.org/officeDocument/2006/math">
                    <m:oMathParaPr>
                      <m:jc m:val="centerGroup"/>
                    </m:oMathParaPr>
                    <m:oMath xmlns:m="http://schemas.openxmlformats.org/officeDocument/2006/math">
                      <m:sSup>
                        <m:sSupPr>
                          <m:ctrlPr>
                            <a:rPr lang="en-US" sz="1200" b="0" i="1">
                              <a:latin typeface="Cambria Math" panose="02040503050406030204" pitchFamily="18" charset="0"/>
                            </a:rPr>
                          </m:ctrlPr>
                        </m:sSupPr>
                        <m:e>
                          <m:r>
                            <a:rPr lang="en-US" sz="1200" b="0" i="1">
                              <a:latin typeface="Cambria Math"/>
                            </a:rPr>
                            <m:t>𝑥</m:t>
                          </m:r>
                        </m:e>
                        <m:sup>
                          <m:r>
                            <a:rPr lang="en-US" sz="1200" b="0" i="1">
                              <a:latin typeface="Cambria Math"/>
                            </a:rPr>
                            <m:t>+</m:t>
                          </m:r>
                        </m:sup>
                      </m:sSup>
                      <m:r>
                        <a:rPr lang="en-US" sz="1200" b="0" i="1">
                          <a:latin typeface="Cambria Math"/>
                        </a:rPr>
                        <m:t>=</m:t>
                      </m:r>
                      <m:func>
                        <m:funcPr>
                          <m:ctrlPr>
                            <a:rPr lang="en-US" sz="1200" b="0" i="1">
                              <a:latin typeface="Cambria Math" panose="02040503050406030204" pitchFamily="18" charset="0"/>
                            </a:rPr>
                          </m:ctrlPr>
                        </m:funcPr>
                        <m:fName>
                          <m:r>
                            <m:rPr>
                              <m:sty m:val="p"/>
                            </m:rPr>
                            <a:rPr lang="en-US" sz="1200" b="0">
                              <a:latin typeface="Cambria Math"/>
                            </a:rPr>
                            <m:t>max</m:t>
                          </m:r>
                        </m:fName>
                        <m:e>
                          <m:d>
                            <m:dPr>
                              <m:ctrlPr>
                                <a:rPr lang="en-US" sz="1200" b="0" i="1">
                                  <a:latin typeface="Cambria Math" panose="02040503050406030204" pitchFamily="18" charset="0"/>
                                </a:rPr>
                              </m:ctrlPr>
                            </m:dPr>
                            <m:e>
                              <m:r>
                                <a:rPr lang="en-US" sz="1200" b="0" i="1">
                                  <a:latin typeface="Cambria Math"/>
                                </a:rPr>
                                <m:t>𝑥</m:t>
                              </m:r>
                              <m:r>
                                <a:rPr lang="en-US" sz="1200" b="0" i="1">
                                  <a:latin typeface="Cambria Math"/>
                                </a:rPr>
                                <m:t>, 0</m:t>
                              </m:r>
                            </m:e>
                          </m:d>
                        </m:e>
                      </m:func>
                    </m:oMath>
                  </m:oMathPara>
                </a14:m>
                <a:endParaRPr lang="en-US" sz="1200" b="0" dirty="0">
                  <a:latin typeface="+mn-lt"/>
                </a:endParaRPr>
              </a:p>
              <a:p>
                <a:pPr marL="407988" lvl="3" indent="0">
                  <a:buNone/>
                </a:pPr>
                <a:r>
                  <a:rPr lang="en-US" b="0" dirty="0"/>
                  <a:t>is used.</a:t>
                </a:r>
              </a:p>
              <a:p>
                <a:pPr lvl="2">
                  <a:buFont typeface="Wingdings" panose="05000000000000000000" pitchFamily="2" charset="2"/>
                  <a:buChar char="q"/>
                </a:pPr>
                <a:r>
                  <a:rPr lang="en-US" b="0" dirty="0"/>
                  <a:t>Normally both the collateral and the portfolio would be treated together as a senior unsecured claim of </a:t>
                </a:r>
                <a14:m>
                  <m:oMath xmlns:m="http://schemas.openxmlformats.org/officeDocument/2006/math">
                    <m:r>
                      <a:rPr lang="en-US" b="0" i="1">
                        <a:latin typeface="Cambria Math"/>
                      </a:rPr>
                      <m:t>𝐷</m:t>
                    </m:r>
                  </m:oMath>
                </a14:m>
                <a:r>
                  <a:rPr lang="en-US" b="0" dirty="0"/>
                  <a:t> against the bankruptcy estate of </a:t>
                </a:r>
                <a14:m>
                  <m:oMath xmlns:m="http://schemas.openxmlformats.org/officeDocument/2006/math">
                    <m:r>
                      <a:rPr lang="en-US" b="0" i="1">
                        <a:latin typeface="Cambria Math"/>
                      </a:rPr>
                      <m:t>𝐶</m:t>
                    </m:r>
                  </m:oMath>
                </a14:m>
                <a:r>
                  <a:rPr lang="en-US" b="0" dirty="0"/>
                  <a:t>.</a:t>
                </a:r>
              </a:p>
              <a:p>
                <a:pPr lvl="2">
                  <a:buFont typeface="Wingdings" panose="05000000000000000000" pitchFamily="2" charset="2"/>
                  <a:buChar char="q"/>
                </a:pPr>
                <a:r>
                  <a:rPr lang="en-US" b="0" dirty="0"/>
                  <a:t>There are several time lags and practical complications that render the above exposure and collateral expressions an imprecise measure, and they shall be substantially refined later on.</a:t>
                </a:r>
              </a:p>
              <a:p>
                <a:pPr lvl="2">
                  <a:buFont typeface="Wingdings" panose="05000000000000000000" pitchFamily="2" charset="2"/>
                  <a:buChar char="q"/>
                </a:pPr>
                <a:r>
                  <a:rPr lang="en-US" b="0" dirty="0"/>
                  <a:t>In particular it is emphasized that the collateral computed at time</a:t>
                </a:r>
                <a14:m>
                  <m:oMath xmlns:m="http://schemas.openxmlformats.org/officeDocument/2006/math">
                    <m:r>
                      <a:rPr lang="en-US" b="0" i="1">
                        <a:latin typeface="Cambria Math"/>
                      </a:rPr>
                      <m:t> </m:t>
                    </m:r>
                    <m:r>
                      <a:rPr lang="en-US" b="0" i="1">
                        <a:latin typeface="Cambria Math"/>
                      </a:rPr>
                      <m:t>𝑡</m:t>
                    </m:r>
                  </m:oMath>
                </a14:m>
                <a:r>
                  <a:rPr lang="en-US" b="0" dirty="0"/>
                  <a:t> is generally not transferred to </a:t>
                </a:r>
                <a14:m>
                  <m:oMath xmlns:m="http://schemas.openxmlformats.org/officeDocument/2006/math">
                    <m:r>
                      <a:rPr lang="en-US" b="0" i="1">
                        <a:latin typeface="Cambria Math"/>
                      </a:rPr>
                      <m:t>𝐷</m:t>
                    </m:r>
                  </m:oMath>
                </a14:m>
                <a:r>
                  <a:rPr lang="en-US" b="0" dirty="0"/>
                  <a:t> until several days after </a:t>
                </a:r>
                <a14:m>
                  <m:oMath xmlns:m="http://schemas.openxmlformats.org/officeDocument/2006/math">
                    <m:r>
                      <a:rPr lang="en-US" b="0" i="1">
                        <a:latin typeface="Cambria Math"/>
                      </a:rPr>
                      <m:t>𝑡</m:t>
                    </m:r>
                  </m:oMath>
                </a14:m>
                <a:r>
                  <a:rPr lang="en-US" b="0" dirty="0"/>
                  <a:t>.</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1066800"/>
                <a:ext cx="8153400" cy="5562600"/>
              </a:xfrm>
              <a:blipFill rotWithShape="1">
                <a:blip r:embed="rId2"/>
                <a:stretch>
                  <a:fillRect l="-1196" r="-523"/>
                </a:stretch>
              </a:blipFill>
            </p:spPr>
            <p:txBody>
              <a:bodyPr/>
              <a:lstStyle/>
              <a:p>
                <a:r>
                  <a:rPr lang="en-US">
                    <a:noFill/>
                  </a:rPr>
                  <a:t> </a:t>
                </a:r>
              </a:p>
            </p:txBody>
          </p:sp>
        </mc:Fallback>
      </mc:AlternateContent>
    </p:spTree>
    <p:extLst>
      <p:ext uri="{BB962C8B-B14F-4D97-AF65-F5344CB8AC3E}">
        <p14:creationId xmlns:p14="http://schemas.microsoft.com/office/powerpoint/2010/main" val="4475833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Numerical Examples - 5</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Single Swap - Coupon Payment Mismatch</a:t>
            </a:r>
            <a:r>
              <a:rPr lang="en-US" dirty="0"/>
              <a:t>:</a:t>
            </a:r>
            <a:r>
              <a:rPr lang="en-US" b="0" dirty="0"/>
              <a:t> The upward exposure spikes occur twice per year, whenever the dealer must make a semi-annual fixed payment.</a:t>
            </a:r>
          </a:p>
          <a:p>
            <a:pPr marL="530225" lvl="1" indent="-285750">
              <a:lnSpc>
                <a:spcPct val="150000"/>
              </a:lnSpc>
              <a:buFont typeface="Wingdings" panose="05000000000000000000" pitchFamily="2" charset="2"/>
              <a:buChar char="q"/>
            </a:pPr>
            <a:r>
              <a:rPr lang="en-US" b="0" dirty="0"/>
              <a:t>On the dates when the counterparty makes a quarterly floating payment that is not accompanied by a fixed payment by the dealer, a narrow </a:t>
            </a:r>
            <a:r>
              <a:rPr lang="en-US" b="0" i="1" dirty="0"/>
              <a:t>downward</a:t>
            </a:r>
            <a:r>
              <a:rPr lang="en-US" b="0" dirty="0"/>
              <a:t> spike emerges, due to the delay in transferring the coupon back to the counterparty through the margin mechanism.</a:t>
            </a:r>
          </a:p>
          <a:p>
            <a:pPr marL="285750" lvl="0" indent="-285750">
              <a:lnSpc>
                <a:spcPct val="150000"/>
              </a:lnSpc>
              <a:buFont typeface="Wingdings" panose="05000000000000000000" pitchFamily="2" charset="2"/>
              <a:buChar char="v"/>
            </a:pPr>
            <a:r>
              <a:rPr lang="en-US" u="sng" dirty="0"/>
              <a:t>Single Swap - Impact of Maturity</a:t>
            </a:r>
            <a:r>
              <a:rPr lang="en-US" dirty="0"/>
              <a:t>:</a:t>
            </a:r>
            <a:r>
              <a:rPr lang="en-US" b="0" dirty="0"/>
              <a:t> The exposure between spikes is also much larger, a consequence of the higher volatility of the 10-year swap compared to the 1-year swap.</a:t>
            </a:r>
          </a:p>
          <a:p>
            <a:pPr marL="530225" lvl="1" indent="-285750">
              <a:lnSpc>
                <a:spcPct val="150000"/>
              </a:lnSpc>
              <a:buFont typeface="Wingdings" panose="05000000000000000000" pitchFamily="2" charset="2"/>
              <a:buChar char="q"/>
            </a:pPr>
            <a:r>
              <a:rPr lang="en-US" b="0" dirty="0"/>
              <a:t>Of course, as the swap nears its maturity, its duration and volatility die out, so the non-spike exposure profile predictably gets pulled to zero at the 10-year date.</a:t>
            </a:r>
          </a:p>
          <a:p>
            <a:pPr marL="530225" lvl="1" indent="-285750">
              <a:lnSpc>
                <a:spcPct val="150000"/>
              </a:lnSpc>
              <a:buFont typeface="Wingdings" panose="05000000000000000000" pitchFamily="2" charset="2"/>
              <a:buChar char="q"/>
            </a:pPr>
            <a:r>
              <a:rPr lang="en-US" b="0" dirty="0"/>
              <a:t>Also, as predicted, the Aggressive calibration produces much lower exposures than the Conservative calibration, by nearly a factor of 2.</a:t>
            </a:r>
          </a:p>
          <a:p>
            <a:pPr marL="285750" lvl="0" indent="-285750">
              <a:lnSpc>
                <a:spcPct val="150000"/>
              </a:lnSpc>
              <a:buFont typeface="Wingdings" panose="05000000000000000000" pitchFamily="2" charset="2"/>
              <a:buChar char="v"/>
            </a:pPr>
            <a:r>
              <a:rPr lang="en-US" u="sng" dirty="0"/>
              <a:t>Single Cross-Currency Swap - Herstatt Risk</a:t>
            </a:r>
            <a:r>
              <a:rPr lang="en-US" dirty="0"/>
              <a:t>:</a:t>
            </a:r>
            <a:r>
              <a:rPr lang="en-US" b="0" dirty="0"/>
              <a:t> A more extreme form of trade flow spikes will occur for cross-currency swaps, where neither the coupon nor the final payment can be netted.</a:t>
            </a:r>
          </a:p>
          <a:p>
            <a:pPr marL="530225" lvl="1" indent="-285750">
              <a:lnSpc>
                <a:spcPct val="150000"/>
              </a:lnSpc>
              <a:buFont typeface="Wingdings" panose="05000000000000000000" pitchFamily="2" charset="2"/>
              <a:buChar char="q"/>
            </a:pPr>
            <a:r>
              <a:rPr lang="en-US" b="0" dirty="0"/>
              <a:t>The notional payment, in particular, can induce a very significant payment exposure spike (the Herstatt Risk), whenever the exposure model allows for a trade flow gap.</a:t>
            </a:r>
          </a:p>
          <a:p>
            <a:pPr marL="530225" lvl="1" indent="-285750">
              <a:lnSpc>
                <a:spcPct val="150000"/>
              </a:lnSpc>
              <a:buFont typeface="Wingdings" panose="05000000000000000000" pitchFamily="2" charset="2"/>
              <a:buChar char="q"/>
            </a:pPr>
            <a:r>
              <a:rPr lang="en-US" b="0" dirty="0"/>
              <a:t>To recall, the Conservative calibration has a trade flow gap, but the Aggressive calibration does not.</a:t>
            </a:r>
          </a:p>
        </p:txBody>
      </p:sp>
    </p:spTree>
    <p:extLst>
      <p:ext uri="{BB962C8B-B14F-4D97-AF65-F5344CB8AC3E}">
        <p14:creationId xmlns:p14="http://schemas.microsoft.com/office/powerpoint/2010/main" val="22053200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Numerical Examples - 6</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Single Cross-Currency Swap - Coupon Mismatch</a:t>
                </a:r>
                <a:r>
                  <a:rPr lang="en-US" dirty="0"/>
                  <a:t>:</a:t>
                </a:r>
                <a:r>
                  <a:rPr lang="en-US" b="0" dirty="0">
                    <a:latin typeface="+mn-lt"/>
                  </a:rPr>
                  <a:t> As confirmed by Andersen, Pykhtin, and Sokol (2017), the exposure for a conservative calibration has a very large spike that is not present in the Aggressive calibration.</a:t>
                </a:r>
              </a:p>
              <a:p>
                <a:pPr marL="530225" lvl="1" indent="-285750">
                  <a:lnSpc>
                    <a:spcPct val="150000"/>
                  </a:lnSpc>
                  <a:buFont typeface="Wingdings" panose="05000000000000000000" pitchFamily="2" charset="2"/>
                  <a:buChar char="q"/>
                </a:pPr>
                <a:r>
                  <a:rPr lang="en-US" b="0" dirty="0">
                    <a:latin typeface="+mn-lt"/>
                  </a:rPr>
                  <a:t>Like Conservative calibration, Aggressive calibration will, of course, still produce spikes at the cash flow dates, due to margin effects.</a:t>
                </a:r>
              </a:p>
              <a:p>
                <a:pPr marL="285750" lvl="0" indent="-285750">
                  <a:lnSpc>
                    <a:spcPct val="150000"/>
                  </a:lnSpc>
                  <a:buFont typeface="Wingdings" panose="05000000000000000000" pitchFamily="2" charset="2"/>
                  <a:buChar char="v"/>
                </a:pPr>
                <a:r>
                  <a:rPr lang="en-US" u="sng" dirty="0"/>
                  <a:t>Single Cross-Currency Swap - Principal Mismatch</a:t>
                </a:r>
                <a:r>
                  <a:rPr lang="en-US" dirty="0"/>
                  <a:t>:</a:t>
                </a:r>
                <a:r>
                  <a:rPr lang="en-US" b="0" dirty="0">
                    <a:latin typeface="+mn-lt"/>
                  </a:rPr>
                  <a:t> As a consequence, the principal exchange is likely far away from break-even, resulting in a large exposure spike at maturity.</a:t>
                </a:r>
              </a:p>
              <a:p>
                <a:pPr marL="530225" lvl="1" indent="-285750">
                  <a:lnSpc>
                    <a:spcPct val="150000"/>
                  </a:lnSpc>
                  <a:buFont typeface="Wingdings" panose="05000000000000000000" pitchFamily="2" charset="2"/>
                  <a:buChar char="q"/>
                </a:pPr>
                <a:r>
                  <a:rPr lang="en-US" b="0" dirty="0">
                    <a:latin typeface="+mn-lt"/>
                  </a:rPr>
                  <a:t>Although smaller than for the Conservative calibration, the spike at maturity is also present for the Aggressive calibration; while both </a:t>
                </a:r>
                <a14:m>
                  <m:oMath xmlns:m="http://schemas.openxmlformats.org/officeDocument/2006/math">
                    <m:r>
                      <a:rPr lang="en-US" b="0" i="1">
                        <a:latin typeface="Cambria Math"/>
                      </a:rPr>
                      <m:t>𝐶</m:t>
                    </m:r>
                  </m:oMath>
                </a14:m>
                <a:r>
                  <a:rPr lang="en-US" b="0" dirty="0">
                    <a:latin typeface="+mn-lt"/>
                  </a:rPr>
                  <a:t> and </a:t>
                </a:r>
                <a14:m>
                  <m:oMath xmlns:m="http://schemas.openxmlformats.org/officeDocument/2006/math">
                    <m:r>
                      <a:rPr lang="en-US" b="0" i="1">
                        <a:latin typeface="Cambria Math"/>
                      </a:rPr>
                      <m:t>𝐷</m:t>
                    </m:r>
                  </m:oMath>
                </a14:m>
                <a:r>
                  <a:rPr lang="en-US" b="0" dirty="0">
                    <a:latin typeface="+mn-lt"/>
                  </a:rPr>
                  <a:t> pay the principal exchange, </a:t>
                </a:r>
                <a14:m>
                  <m:oMath xmlns:m="http://schemas.openxmlformats.org/officeDocument/2006/math">
                    <m:r>
                      <a:rPr lang="en-US" b="0" i="1">
                        <a:latin typeface="Cambria Math"/>
                      </a:rPr>
                      <m:t>𝐶</m:t>
                    </m:r>
                  </m:oMath>
                </a14:m>
                <a:r>
                  <a:rPr lang="en-US" b="0" dirty="0">
                    <a:latin typeface="+mn-lt"/>
                  </a:rPr>
                  <a:t> does not make the margin transfer for the balance of the principal payments.</a:t>
                </a:r>
              </a:p>
              <a:p>
                <a:pPr lvl="0">
                  <a:lnSpc>
                    <a:spcPct val="150000"/>
                  </a:lnSpc>
                </a:pPr>
                <a:endParaRPr lang="en-US" b="0"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r="-1719"/>
                </a:stretch>
              </a:blipFill>
            </p:spPr>
            <p:txBody>
              <a:bodyPr/>
              <a:lstStyle/>
              <a:p>
                <a:r>
                  <a:rPr lang="en-US">
                    <a:noFill/>
                  </a:rPr>
                  <a:t> </a:t>
                </a:r>
              </a:p>
            </p:txBody>
          </p:sp>
        </mc:Fallback>
      </mc:AlternateContent>
    </p:spTree>
    <p:extLst>
      <p:ext uri="{BB962C8B-B14F-4D97-AF65-F5344CB8AC3E}">
        <p14:creationId xmlns:p14="http://schemas.microsoft.com/office/powerpoint/2010/main" val="20572538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Portfolio Results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Single Swap Portfolio: Setup Overview</a:t>
            </a:r>
            <a:r>
              <a:rPr lang="en-US" dirty="0"/>
              <a:t>:</a:t>
            </a:r>
            <a:r>
              <a:rPr lang="en-US" b="0" dirty="0">
                <a:latin typeface="+mn-lt"/>
              </a:rPr>
              <a:t> For individual trades, the presence of localized spikes in the exposure profiles may ultimately have a relatively modest impact on the credit risk metrics, such as the CVA – after all, the likelihood of the counterparty default in a narrow time interval around quarterly or semi-annual cash flow event is typically low.</a:t>
            </a:r>
          </a:p>
          <a:p>
            <a:pPr marL="530225" lvl="1" indent="-285750">
              <a:lnSpc>
                <a:spcPct val="150000"/>
              </a:lnSpc>
              <a:buFont typeface="Wingdings" panose="05000000000000000000" pitchFamily="2" charset="2"/>
              <a:buChar char="q"/>
            </a:pPr>
            <a:r>
              <a:rPr lang="en-US" b="0" dirty="0">
                <a:latin typeface="+mn-lt"/>
              </a:rPr>
              <a:t>For a </a:t>
            </a:r>
            <a:r>
              <a:rPr lang="en-US" b="0" i="1" dirty="0">
                <a:latin typeface="+mn-lt"/>
              </a:rPr>
              <a:t>portfolio</a:t>
            </a:r>
            <a:r>
              <a:rPr lang="en-US" b="0" dirty="0">
                <a:latin typeface="+mn-lt"/>
              </a:rPr>
              <a:t> of swaps, however, the spikes will add up and affect the net exposure profile nearly everywhere.</a:t>
            </a:r>
          </a:p>
          <a:p>
            <a:pPr marL="285750" lvl="0" indent="-285750">
              <a:lnSpc>
                <a:spcPct val="150000"/>
              </a:lnSpc>
              <a:buFont typeface="Wingdings" panose="05000000000000000000" pitchFamily="2" charset="2"/>
              <a:buChar char="v"/>
            </a:pPr>
            <a:r>
              <a:rPr lang="en-US" u="sng" dirty="0"/>
              <a:t>Single Swap Portfolio - Draw Algorithm</a:t>
            </a:r>
            <a:r>
              <a:rPr lang="en-US" dirty="0"/>
              <a:t>:</a:t>
            </a:r>
            <a:r>
              <a:rPr lang="en-US" b="0" dirty="0">
                <a:latin typeface="+mn-lt"/>
              </a:rPr>
              <a:t> To illustrate this, Andersen, Pykhtin, and Sokol (2017) picked 50 interest rate swaps with quarterly floating rate payments and semi-annual fixed rate payments of 2%.</a:t>
            </a:r>
          </a:p>
          <a:p>
            <a:pPr marL="530225" lvl="1" indent="-285750">
              <a:lnSpc>
                <a:spcPct val="150000"/>
              </a:lnSpc>
              <a:buFont typeface="Wingdings" panose="05000000000000000000" pitchFamily="2" charset="2"/>
              <a:buChar char="q"/>
            </a:pPr>
            <a:r>
              <a:rPr lang="en-US" b="0" dirty="0">
                <a:latin typeface="+mn-lt"/>
              </a:rPr>
              <a:t>The terms of the swap were randomized as follows:</a:t>
            </a:r>
          </a:p>
          <a:p>
            <a:pPr lvl="3">
              <a:lnSpc>
                <a:spcPct val="150000"/>
              </a:lnSpc>
            </a:pPr>
            <a:r>
              <a:rPr lang="en-US" dirty="0"/>
              <a:t>Notionals of the swap are sampled uniformly on the interval from 0 to USD 1 MM.</a:t>
            </a:r>
          </a:p>
          <a:p>
            <a:pPr lvl="3">
              <a:lnSpc>
                <a:spcPct val="150000"/>
              </a:lnSpc>
            </a:pPr>
            <a:r>
              <a:rPr lang="en-US" dirty="0"/>
              <a:t>Duration of the fixed leg payments – payer or receiver – is random.</a:t>
            </a:r>
          </a:p>
          <a:p>
            <a:pPr lvl="3">
              <a:lnSpc>
                <a:spcPct val="150000"/>
              </a:lnSpc>
            </a:pPr>
            <a:r>
              <a:rPr lang="en-US" dirty="0"/>
              <a:t>Start date of each swap is subject to a random offset to avoid complete MPoR overlaps.</a:t>
            </a:r>
          </a:p>
          <a:p>
            <a:pPr lvl="3">
              <a:lnSpc>
                <a:spcPct val="150000"/>
              </a:lnSpc>
            </a:pPr>
            <a:r>
              <a:rPr lang="en-US" dirty="0"/>
              <a:t>Swap maturities are scaled uniformly on the interval from 1 to 10 years.</a:t>
            </a:r>
          </a:p>
          <a:p>
            <a:pPr marL="1587" lvl="1" indent="0">
              <a:buNone/>
            </a:pPr>
            <a:endParaRPr lang="en-US" b="0" dirty="0">
              <a:latin typeface="+mn-lt"/>
            </a:endParaRPr>
          </a:p>
        </p:txBody>
      </p:sp>
    </p:spTree>
    <p:extLst>
      <p:ext uri="{BB962C8B-B14F-4D97-AF65-F5344CB8AC3E}">
        <p14:creationId xmlns:p14="http://schemas.microsoft.com/office/powerpoint/2010/main" val="10228247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Portfolio Results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Single Swap Portfolio: Aggressive vs Conservative</a:t>
            </a:r>
            <a:r>
              <a:rPr lang="en-US" dirty="0"/>
              <a:t>:</a:t>
            </a:r>
            <a:r>
              <a:rPr lang="en-US" b="0" dirty="0">
                <a:latin typeface="+mn-lt"/>
              </a:rPr>
              <a:t> They also illustrate the resulting exposure profile in a separate figure. Both the Conservative profile, and to a lesser extent, the Aggressive profile include frequent spikes around the trade-flow times above the </a:t>
            </a:r>
            <a:r>
              <a:rPr lang="en-US" b="0" i="1" dirty="0">
                <a:latin typeface="+mn-lt"/>
              </a:rPr>
              <a:t>baseline</a:t>
            </a:r>
            <a:r>
              <a:rPr lang="en-US" b="0" dirty="0">
                <a:latin typeface="+mn-lt"/>
              </a:rPr>
              <a:t> exposure level.</a:t>
            </a:r>
          </a:p>
          <a:p>
            <a:pPr marL="530225" lvl="1" indent="-285750">
              <a:lnSpc>
                <a:spcPct val="150000"/>
              </a:lnSpc>
              <a:buFont typeface="Wingdings" panose="05000000000000000000" pitchFamily="2" charset="2"/>
              <a:buChar char="q"/>
            </a:pPr>
            <a:r>
              <a:rPr lang="en-US" b="0" dirty="0">
                <a:latin typeface="+mn-lt"/>
              </a:rPr>
              <a:t>As seen in the next section, these spikes make a significant contribution to the CVA metrics.</a:t>
            </a:r>
          </a:p>
          <a:p>
            <a:pPr marL="530225" lvl="1" indent="-285750">
              <a:lnSpc>
                <a:spcPct val="150000"/>
              </a:lnSpc>
              <a:buFont typeface="Wingdings" panose="05000000000000000000" pitchFamily="2" charset="2"/>
              <a:buChar char="q"/>
            </a:pPr>
            <a:r>
              <a:rPr lang="en-US" b="0" dirty="0">
                <a:latin typeface="+mn-lt"/>
              </a:rPr>
              <a:t>As before, the exposure under the Conservative calibration is twice as large as that under the Aggressive calibration.</a:t>
            </a:r>
          </a:p>
          <a:p>
            <a:pPr marL="285750" lvl="0" indent="-285750">
              <a:lnSpc>
                <a:spcPct val="150000"/>
              </a:lnSpc>
              <a:buFont typeface="Wingdings" panose="05000000000000000000" pitchFamily="2" charset="2"/>
              <a:buChar char="v"/>
            </a:pPr>
            <a:r>
              <a:rPr lang="en-US" u="sng" dirty="0"/>
              <a:t>XCCY Swaps Portfolios Generation Algorithm</a:t>
            </a:r>
            <a:r>
              <a:rPr lang="en-US" dirty="0"/>
              <a:t>:</a:t>
            </a:r>
            <a:r>
              <a:rPr lang="en-US" b="0" dirty="0">
                <a:latin typeface="+mn-lt"/>
              </a:rPr>
              <a:t> To repeat the portfolio results with a cross-currency swap, Andersen, Pykhtin, and Sokol (2017) constructed a 50 deal portfolio by randomization, using the following rules.</a:t>
            </a:r>
          </a:p>
          <a:p>
            <a:pPr lvl="2">
              <a:lnSpc>
                <a:spcPct val="150000"/>
              </a:lnSpc>
              <a:buFont typeface="Wingdings" panose="05000000000000000000" pitchFamily="2" charset="2"/>
              <a:buChar char="q"/>
            </a:pPr>
            <a:r>
              <a:rPr lang="en-US" dirty="0"/>
              <a:t>EUR notionals are sampled uniformly in the interval from 0 to USD 10 MM</a:t>
            </a:r>
          </a:p>
          <a:p>
            <a:pPr lvl="2">
              <a:lnSpc>
                <a:spcPct val="150000"/>
              </a:lnSpc>
              <a:buFont typeface="Wingdings" panose="05000000000000000000" pitchFamily="2" charset="2"/>
              <a:buChar char="q"/>
            </a:pPr>
            <a:r>
              <a:rPr lang="en-US" dirty="0"/>
              <a:t>USD notionals are 1.5 times the EUR notionals</a:t>
            </a:r>
          </a:p>
          <a:p>
            <a:pPr lvl="2">
              <a:lnSpc>
                <a:spcPct val="150000"/>
              </a:lnSpc>
              <a:buFont typeface="Wingdings" panose="05000000000000000000" pitchFamily="2" charset="2"/>
              <a:buChar char="q"/>
            </a:pPr>
            <a:r>
              <a:rPr lang="en-US" dirty="0"/>
              <a:t>EUR leg has a fixed semi-annual coupon of 3%, and the USD leg floating quarterly coupon</a:t>
            </a:r>
          </a:p>
          <a:p>
            <a:pPr lvl="2">
              <a:lnSpc>
                <a:spcPct val="150000"/>
              </a:lnSpc>
              <a:buFont typeface="Wingdings" panose="05000000000000000000" pitchFamily="2" charset="2"/>
              <a:buChar char="q"/>
            </a:pPr>
            <a:r>
              <a:rPr lang="en-US" dirty="0"/>
              <a:t>Direction of the fixed leg payments (payer or receiver) is random</a:t>
            </a:r>
          </a:p>
          <a:p>
            <a:pPr lvl="2">
              <a:lnSpc>
                <a:spcPct val="150000"/>
              </a:lnSpc>
              <a:buFont typeface="Wingdings" panose="05000000000000000000" pitchFamily="2" charset="2"/>
              <a:buChar char="q"/>
            </a:pPr>
            <a:r>
              <a:rPr lang="en-US" dirty="0"/>
              <a:t>Start date of each swap is subject to a random offset to avoid complete MPoR overlaps</a:t>
            </a:r>
          </a:p>
          <a:p>
            <a:pPr lvl="2">
              <a:lnSpc>
                <a:spcPct val="150000"/>
              </a:lnSpc>
              <a:buFont typeface="Wingdings" panose="05000000000000000000" pitchFamily="2" charset="2"/>
              <a:buChar char="q"/>
            </a:pPr>
            <a:r>
              <a:rPr lang="en-US" dirty="0"/>
              <a:t>Swap maturities are sampled uniformly in the interval from 1 to 10 years</a:t>
            </a:r>
          </a:p>
        </p:txBody>
      </p:sp>
    </p:spTree>
    <p:extLst>
      <p:ext uri="{BB962C8B-B14F-4D97-AF65-F5344CB8AC3E}">
        <p14:creationId xmlns:p14="http://schemas.microsoft.com/office/powerpoint/2010/main" val="40805450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Portfolio Results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XCCY Swap Portfolio: Conservative vs. Aggressive</a:t>
            </a:r>
            <a:r>
              <a:rPr lang="en-US" dirty="0"/>
              <a:t>:</a:t>
            </a:r>
            <a:r>
              <a:rPr lang="en-US" b="0" dirty="0">
                <a:latin typeface="+mn-lt"/>
              </a:rPr>
              <a:t> As shown in their figure for an expected exposure for a 10Y cross-currency swap, Andersen, Pykhtin, and Sokol (2017) generated the swaps within the portfolio such that the principal exchanged and the fixed coupon are not at-the-money, to mimic a typical situation corresponding to a portfolio of seasoned trades.</a:t>
            </a:r>
          </a:p>
          <a:p>
            <a:pPr marL="530225" lvl="1" indent="-285750">
              <a:lnSpc>
                <a:spcPct val="150000"/>
              </a:lnSpc>
              <a:buFont typeface="Wingdings" panose="05000000000000000000" pitchFamily="2" charset="2"/>
              <a:buChar char="q"/>
            </a:pPr>
            <a:r>
              <a:rPr lang="en-US" b="0" dirty="0">
                <a:latin typeface="+mn-lt"/>
              </a:rPr>
              <a:t>As demonstrated in another figure for the expected exposure of the cross-currency swap portfolio, the exposure for the conservative calibration is, as expected, dominated by a series of Herstatt risk spikes, one per swap in the portfolio.</a:t>
            </a:r>
          </a:p>
          <a:p>
            <a:pPr lvl="0"/>
            <a:endParaRPr lang="en-US" dirty="0"/>
          </a:p>
        </p:txBody>
      </p:sp>
    </p:spTree>
    <p:extLst>
      <p:ext uri="{BB962C8B-B14F-4D97-AF65-F5344CB8AC3E}">
        <p14:creationId xmlns:p14="http://schemas.microsoft.com/office/powerpoint/2010/main" val="32528081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CVA Results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CVA Computation from Expected Exposure</a:t>
                </a:r>
                <a:r>
                  <a:rPr lang="en-US" dirty="0"/>
                  <a:t>:</a:t>
                </a:r>
                <a:r>
                  <a:rPr lang="en-US" b="0" dirty="0">
                    <a:latin typeface="+mn-lt"/>
                  </a:rPr>
                  <a:t> As mentioned earlier, a common use of the expected exposure results is the computation of the CVA.</a:t>
                </a:r>
              </a:p>
              <a:p>
                <a:pPr marL="530225" lvl="1" indent="-285750">
                  <a:lnSpc>
                    <a:spcPct val="150000"/>
                  </a:lnSpc>
                  <a:buFont typeface="Wingdings" panose="05000000000000000000" pitchFamily="2" charset="2"/>
                  <a:buChar char="q"/>
                </a:pPr>
                <a:r>
                  <a:rPr lang="en-US" b="0" dirty="0">
                    <a:latin typeface="+mn-lt"/>
                  </a:rPr>
                  <a:t>Under suitable assumptions, </a:t>
                </a:r>
                <a14:m>
                  <m:oMath xmlns:m="http://schemas.openxmlformats.org/officeDocument/2006/math">
                    <m:r>
                      <a:rPr lang="en-US" b="0" i="1">
                        <a:latin typeface="Cambria Math"/>
                      </a:rPr>
                      <m:t>𝐷</m:t>
                    </m:r>
                  </m:oMath>
                </a14:m>
                <a:r>
                  <a:rPr lang="en-US" b="0" dirty="0">
                    <a:latin typeface="+mn-lt"/>
                  </a:rPr>
                  <a:t>’s unilateral CVA may be computed from the expected exposure (EE) profile as</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𝐶𝑉𝐴</m:t>
                      </m:r>
                      <m:r>
                        <a:rPr lang="en-US" b="0" i="1">
                          <a:latin typeface="Cambria Math"/>
                        </a:rPr>
                        <m:t>=</m:t>
                      </m:r>
                      <m:d>
                        <m:dPr>
                          <m:ctrlPr>
                            <a:rPr lang="en-US" b="0" i="1">
                              <a:latin typeface="Cambria Math" panose="02040503050406030204" pitchFamily="18" charset="0"/>
                            </a:rPr>
                          </m:ctrlPr>
                        </m:dPr>
                        <m:e>
                          <m:r>
                            <a:rPr lang="en-US" b="0" i="1">
                              <a:latin typeface="Cambria Math"/>
                            </a:rPr>
                            <m:t>1−</m:t>
                          </m:r>
                          <m:r>
                            <a:rPr lang="en-US" b="0" i="1">
                              <a:latin typeface="Cambria Math"/>
                            </a:rPr>
                            <m:t>𝑅</m:t>
                          </m:r>
                        </m:e>
                      </m:d>
                      <m:nary>
                        <m:naryPr>
                          <m:limLoc m:val="undOvr"/>
                          <m:ctrlPr>
                            <a:rPr lang="en-US" b="0" i="1">
                              <a:latin typeface="Cambria Math" panose="02040503050406030204" pitchFamily="18" charset="0"/>
                            </a:rPr>
                          </m:ctrlPr>
                        </m:naryPr>
                        <m:sub>
                          <m:r>
                            <a:rPr lang="en-US" b="0" i="1">
                              <a:latin typeface="Cambria Math"/>
                            </a:rPr>
                            <m:t>0</m:t>
                          </m:r>
                        </m:sub>
                        <m:sup>
                          <m:r>
                            <a:rPr lang="en-US" b="0" i="1">
                              <a:latin typeface="Cambria Math"/>
                            </a:rPr>
                            <m:t>∞</m:t>
                          </m:r>
                        </m:sup>
                        <m:e>
                          <m:r>
                            <a:rPr lang="en-US" b="0" i="1">
                              <a:latin typeface="Cambria Math"/>
                            </a:rPr>
                            <m:t>𝑃</m:t>
                          </m:r>
                          <m:d>
                            <m:dPr>
                              <m:ctrlPr>
                                <a:rPr lang="en-US" b="0" i="1">
                                  <a:latin typeface="Cambria Math" panose="02040503050406030204" pitchFamily="18" charset="0"/>
                                </a:rPr>
                              </m:ctrlPr>
                            </m:dPr>
                            <m:e>
                              <m:r>
                                <a:rPr lang="en-US" b="0" i="1">
                                  <a:latin typeface="Cambria Math"/>
                                </a:rPr>
                                <m:t>𝑢</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e>
                          </m:d>
                          <m:r>
                            <a:rPr lang="en-US" b="0" i="1">
                              <a:latin typeface="Cambria Math"/>
                            </a:rPr>
                            <m:t>𝐸𝐸</m:t>
                          </m:r>
                          <m:d>
                            <m:dPr>
                              <m:ctrlPr>
                                <a:rPr lang="en-US" b="0" i="1">
                                  <a:latin typeface="Cambria Math" panose="02040503050406030204" pitchFamily="18" charset="0"/>
                                </a:rPr>
                              </m:ctrlPr>
                            </m:dPr>
                            <m:e>
                              <m:r>
                                <a:rPr lang="en-US" b="0" i="1">
                                  <a:latin typeface="Cambria Math"/>
                                </a:rPr>
                                <m:t>𝑢</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e>
                          </m:d>
                          <m:r>
                            <a:rPr lang="en-US" b="0" i="1">
                              <a:latin typeface="Cambria Math"/>
                            </a:rPr>
                            <m:t>𝑑𝑋</m:t>
                          </m:r>
                          <m:d>
                            <m:dPr>
                              <m:ctrlPr>
                                <a:rPr lang="en-US" b="0" i="1">
                                  <a:latin typeface="Cambria Math" panose="02040503050406030204" pitchFamily="18" charset="0"/>
                                </a:rPr>
                              </m:ctrlPr>
                            </m:dPr>
                            <m:e>
                              <m:r>
                                <a:rPr lang="en-US" b="0" i="1">
                                  <a:latin typeface="Cambria Math"/>
                                </a:rPr>
                                <m:t>𝑢</m:t>
                              </m:r>
                            </m:e>
                          </m:d>
                        </m:e>
                      </m:nary>
                    </m:oMath>
                  </m:oMathPara>
                </a14:m>
                <a:endParaRPr lang="en-US" b="0" dirty="0">
                  <a:latin typeface="+mn-lt"/>
                </a:endParaRPr>
              </a:p>
              <a:p>
                <a:pPr>
                  <a:lnSpc>
                    <a:spcPct val="150000"/>
                  </a:lnSpc>
                </a:pPr>
                <a:endParaRPr lang="en-US" b="0" dirty="0">
                  <a:latin typeface="+mn-lt"/>
                </a:endParaRPr>
              </a:p>
              <a:p>
                <a:pPr marL="407988" lvl="3" indent="0">
                  <a:lnSpc>
                    <a:spcPct val="150000"/>
                  </a:lnSpc>
                  <a:buNone/>
                </a:pPr>
                <a:r>
                  <a:rPr lang="en-US" b="0" dirty="0">
                    <a:latin typeface="+mn-lt"/>
                  </a:rPr>
                  <a:t>where </a:t>
                </a:r>
                <a14:m>
                  <m:oMath xmlns:m="http://schemas.openxmlformats.org/officeDocument/2006/math">
                    <m:r>
                      <a:rPr lang="en-US" b="0" i="1">
                        <a:latin typeface="Cambria Math"/>
                      </a:rPr>
                      <m:t>𝑅</m:t>
                    </m:r>
                  </m:oMath>
                </a14:m>
                <a:r>
                  <a:rPr lang="en-US" b="0" dirty="0">
                    <a:latin typeface="+mn-lt"/>
                  </a:rPr>
                  <a:t> is the recovery rate, </a:t>
                </a:r>
                <a14:m>
                  <m:oMath xmlns:m="http://schemas.openxmlformats.org/officeDocument/2006/math">
                    <m:r>
                      <a:rPr lang="en-US" b="0" i="1">
                        <a:latin typeface="Cambria Math"/>
                      </a:rPr>
                      <m:t>𝑃</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is the time-</a:t>
                </a:r>
                <a14:m>
                  <m:oMath xmlns:m="http://schemas.openxmlformats.org/officeDocument/2006/math">
                    <m:r>
                      <a:rPr lang="en-US" b="0" i="1">
                        <a:latin typeface="Cambria Math"/>
                      </a:rPr>
                      <m:t>0</m:t>
                    </m:r>
                  </m:oMath>
                </a14:m>
                <a:r>
                  <a:rPr lang="en-US" b="0" dirty="0">
                    <a:latin typeface="+mn-lt"/>
                  </a:rPr>
                  <a:t> discount factor to time </a:t>
                </a:r>
                <a14:m>
                  <m:oMath xmlns:m="http://schemas.openxmlformats.org/officeDocument/2006/math">
                    <m:r>
                      <a:rPr lang="en-US" b="0" i="1">
                        <a:latin typeface="Cambria Math"/>
                      </a:rPr>
                      <m:t>𝑡</m:t>
                    </m:r>
                  </m:oMath>
                </a14:m>
                <a:r>
                  <a:rPr lang="en-US" b="0" dirty="0">
                    <a:latin typeface="+mn-lt"/>
                  </a:rPr>
                  <a:t>, and </a:t>
                </a:r>
                <a14:m>
                  <m:oMath xmlns:m="http://schemas.openxmlformats.org/officeDocument/2006/math">
                    <m:r>
                      <a:rPr lang="en-US" b="0" i="1">
                        <a:latin typeface="Cambria Math"/>
                      </a:rPr>
                      <m:t>𝑋</m:t>
                    </m:r>
                    <m:d>
                      <m:dPr>
                        <m:ctrlPr>
                          <a:rPr lang="en-US" b="0" i="1">
                            <a:latin typeface="Cambria Math" panose="02040503050406030204" pitchFamily="18" charset="0"/>
                          </a:rPr>
                        </m:ctrlPr>
                      </m:dPr>
                      <m:e>
                        <m:r>
                          <a:rPr lang="en-US" b="0" i="1">
                            <a:latin typeface="Cambria Math"/>
                          </a:rPr>
                          <m:t>𝑡</m:t>
                        </m:r>
                      </m:e>
                    </m:d>
                  </m:oMath>
                </a14:m>
                <a:r>
                  <a:rPr lang="en-US" b="0" dirty="0">
                    <a:latin typeface="+mn-lt"/>
                  </a:rPr>
                  <a:t> is the time-</a:t>
                </a:r>
                <a14:m>
                  <m:oMath xmlns:m="http://schemas.openxmlformats.org/officeDocument/2006/math">
                    <m:r>
                      <a:rPr lang="en-US" b="0" i="1">
                        <a:latin typeface="Cambria Math"/>
                      </a:rPr>
                      <m:t>0</m:t>
                    </m:r>
                  </m:oMath>
                </a14:m>
                <a:r>
                  <a:rPr lang="en-US" b="0" dirty="0">
                    <a:latin typeface="+mn-lt"/>
                  </a:rPr>
                  <a:t> survival probability of </a:t>
                </a:r>
                <a14:m>
                  <m:oMath xmlns:m="http://schemas.openxmlformats.org/officeDocument/2006/math">
                    <m:r>
                      <a:rPr lang="en-US" b="0" i="1">
                        <a:latin typeface="Cambria Math"/>
                      </a:rPr>
                      <m:t>𝐶</m:t>
                    </m:r>
                  </m:oMath>
                </a14:m>
                <a:r>
                  <a:rPr lang="en-US" b="0" dirty="0">
                    <a:latin typeface="+mn-lt"/>
                  </a:rPr>
                  <a:t> to time </a:t>
                </a:r>
                <a14:m>
                  <m:oMath xmlns:m="http://schemas.openxmlformats.org/officeDocument/2006/math">
                    <m:r>
                      <a:rPr lang="en-US" b="0" i="1">
                        <a:latin typeface="Cambria Math"/>
                      </a:rPr>
                      <m:t>𝑡</m:t>
                    </m:r>
                  </m:oMath>
                </a14:m>
                <a:r>
                  <a:rPr lang="en-US" b="0" dirty="0">
                    <a:latin typeface="+mn-lt"/>
                  </a:rPr>
                  <a:t>.</a:t>
                </a:r>
              </a:p>
              <a:p>
                <a:pPr lvl="2">
                  <a:lnSpc>
                    <a:spcPct val="150000"/>
                  </a:lnSpc>
                  <a:buFont typeface="Wingdings" panose="05000000000000000000" pitchFamily="2" charset="2"/>
                  <a:buChar char="q"/>
                </a:pPr>
                <a:r>
                  <a:rPr lang="en-US" b="0" dirty="0">
                    <a:latin typeface="+mn-lt"/>
                  </a:rPr>
                  <a:t>As discussed before, the exposure profile here is offset by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oMath>
                </a14:m>
                <a:r>
                  <a:rPr lang="en-US" b="0" dirty="0">
                    <a:latin typeface="+mn-lt"/>
                  </a:rPr>
                  <a:t> to properly align it with the default events.</a:t>
                </a:r>
              </a:p>
              <a:p>
                <a:pPr lvl="0"/>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1687247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CVA Results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CVA Metrics Dealer/Client Settings</a:t>
                </a:r>
                <a:r>
                  <a:rPr lang="en-US" dirty="0"/>
                  <a:t>:</a:t>
                </a:r>
                <a:r>
                  <a:rPr lang="en-US" b="0" dirty="0">
                    <a:latin typeface="+mn-lt"/>
                  </a:rPr>
                  <a:t> The CVA metric serves as a convenient condensation of the exposure profiles of the previous two sections into single numbers, and Andersen, Pykhtin, and Sokol (2017) tabulate the CVA numbers for the corresponding instruments/portfolios.</a:t>
                </a:r>
              </a:p>
              <a:p>
                <a:pPr marL="530225" lvl="1" indent="-285750">
                  <a:lnSpc>
                    <a:spcPct val="150000"/>
                  </a:lnSpc>
                  <a:buFont typeface="Wingdings" panose="05000000000000000000" pitchFamily="2" charset="2"/>
                  <a:buChar char="q"/>
                </a:pPr>
                <a:r>
                  <a:rPr lang="en-US" b="0" dirty="0">
                    <a:latin typeface="+mn-lt"/>
                  </a:rPr>
                  <a:t>The CVA integral was discretized using a daily grid, assumed at</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𝑅</m:t>
                      </m:r>
                      <m:r>
                        <a:rPr lang="en-US" b="0" i="1">
                          <a:latin typeface="Cambria Math"/>
                        </a:rPr>
                        <m:t>=40%</m:t>
                      </m:r>
                    </m:oMath>
                  </m:oMathPara>
                </a14:m>
                <a:endParaRPr lang="en-US" b="0" dirty="0">
                  <a:latin typeface="+mn-lt"/>
                </a:endParaRPr>
              </a:p>
              <a:p>
                <a:pPr>
                  <a:lnSpc>
                    <a:spcPct val="150000"/>
                  </a:lnSpc>
                </a:pPr>
                <a:endParaRPr lang="en-US" b="0" dirty="0">
                  <a:latin typeface="+mn-lt"/>
                </a:endParaRPr>
              </a:p>
              <a:p>
                <a:pPr marL="549275" lvl="4" indent="0">
                  <a:lnSpc>
                    <a:spcPct val="150000"/>
                  </a:lnSpc>
                  <a:buNone/>
                </a:pPr>
                <a:r>
                  <a:rPr lang="en-US" b="0" dirty="0">
                    <a:latin typeface="+mn-lt"/>
                  </a:rPr>
                  <a:t>and the forward default intensity is left constant at </a:t>
                </a:r>
                <a14:m>
                  <m:oMath xmlns:m="http://schemas.openxmlformats.org/officeDocument/2006/math">
                    <m:r>
                      <a:rPr lang="en-US" b="0" i="1">
                        <a:latin typeface="Cambria Math"/>
                      </a:rPr>
                      <m:t>2.5%</m:t>
                    </m:r>
                  </m:oMath>
                </a14:m>
                <a:r>
                  <a:rPr lang="en-US" b="0" dirty="0">
                    <a:latin typeface="+mn-lt"/>
                  </a:rPr>
                  <a:t> such that</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𝑋</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r>
                            <a:rPr lang="en-US" b="0" i="1">
                              <a:latin typeface="Cambria Math"/>
                            </a:rPr>
                            <m:t>𝑒</m:t>
                          </m:r>
                        </m:e>
                        <m:sup>
                          <m:r>
                            <a:rPr lang="en-US" b="0" i="1">
                              <a:latin typeface="Cambria Math"/>
                            </a:rPr>
                            <m:t>−0.025</m:t>
                          </m:r>
                          <m:r>
                            <a:rPr lang="en-US" b="0" i="1">
                              <a:latin typeface="Cambria Math"/>
                            </a:rPr>
                            <m:t>𝑡</m:t>
                          </m:r>
                        </m:sup>
                      </m:sSup>
                    </m:oMath>
                  </m:oMathPara>
                </a14:m>
                <a:endParaRPr lang="en-US" b="0" dirty="0">
                  <a:latin typeface="+mn-lt"/>
                </a:endParaRPr>
              </a:p>
              <a:p>
                <a:pPr>
                  <a:lnSpc>
                    <a:spcPct val="150000"/>
                  </a:lnSpc>
                </a:pPr>
                <a:endParaRPr lang="en-US" b="0" dirty="0">
                  <a:latin typeface="+mn-lt"/>
                </a:endParaRPr>
              </a:p>
              <a:p>
                <a:pPr lvl="3">
                  <a:lnSpc>
                    <a:spcPct val="150000"/>
                  </a:lnSpc>
                  <a:buFont typeface="Wingdings" panose="05000000000000000000" pitchFamily="2" charset="2"/>
                  <a:buChar char="q"/>
                </a:pPr>
                <a:r>
                  <a:rPr lang="en-US" b="0" dirty="0">
                    <a:latin typeface="+mn-lt"/>
                  </a:rPr>
                  <a:t>For reference, the table also includes the results of the Classical method, with the MPoR length equal to both that of the Aggressive calibration (7</a:t>
                </a:r>
                <a14:m>
                  <m:oMath xmlns:m="http://schemas.openxmlformats.org/officeDocument/2006/math">
                    <m:r>
                      <a:rPr lang="en-US" b="0" i="1">
                        <a:latin typeface="Cambria Math"/>
                      </a:rPr>
                      <m:t> </m:t>
                    </m:r>
                    <m:r>
                      <a:rPr lang="en-US" b="0" i="1">
                        <a:latin typeface="Cambria Math"/>
                      </a:rPr>
                      <m:t>𝐵𝐷</m:t>
                    </m:r>
                  </m:oMath>
                </a14:m>
                <a:r>
                  <a:rPr lang="en-US" b="0" dirty="0">
                    <a:latin typeface="+mn-lt"/>
                  </a:rPr>
                  <a:t>) and the Conservative Calibration (</a:t>
                </a:r>
                <a14:m>
                  <m:oMath xmlns:m="http://schemas.openxmlformats.org/officeDocument/2006/math">
                    <m:r>
                      <a:rPr lang="en-US" b="0" i="1">
                        <a:latin typeface="Cambria Math"/>
                      </a:rPr>
                      <m:t>15 </m:t>
                    </m:r>
                    <m:r>
                      <a:rPr lang="en-US" b="0" i="1">
                        <a:latin typeface="Cambria Math"/>
                      </a:rPr>
                      <m:t>𝐵𝐷</m:t>
                    </m:r>
                  </m:oMath>
                </a14:m>
                <a:r>
                  <a:rPr lang="en-US" b="0" dirty="0">
                    <a:latin typeface="+mn-lt"/>
                  </a:rPr>
                  <a:t>).</a:t>
                </a:r>
              </a:p>
              <a:p>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r="-448"/>
                </a:stretch>
              </a:blipFill>
            </p:spPr>
            <p:txBody>
              <a:bodyPr/>
              <a:lstStyle/>
              <a:p>
                <a:r>
                  <a:rPr lang="en-US">
                    <a:noFill/>
                  </a:rPr>
                  <a:t> </a:t>
                </a:r>
              </a:p>
            </p:txBody>
          </p:sp>
        </mc:Fallback>
      </mc:AlternateContent>
    </p:spTree>
    <p:extLst>
      <p:ext uri="{BB962C8B-B14F-4D97-AF65-F5344CB8AC3E}">
        <p14:creationId xmlns:p14="http://schemas.microsoft.com/office/powerpoint/2010/main" val="364764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CVA Results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CVA Comparison - Classical/Conservative/Aggressive</a:t>
                </a:r>
                <a:r>
                  <a:rPr lang="en-US" dirty="0"/>
                  <a:t>:</a:t>
                </a:r>
                <a:r>
                  <a:rPr lang="en-US" b="0" dirty="0">
                    <a:latin typeface="+mn-lt"/>
                  </a:rPr>
                  <a:t> Their results confirm what was seen earlier.</a:t>
                </a:r>
              </a:p>
              <a:p>
                <a:pPr marL="530225" lvl="1" indent="-285750">
                  <a:lnSpc>
                    <a:spcPct val="150000"/>
                  </a:lnSpc>
                  <a:buFont typeface="Wingdings" panose="05000000000000000000" pitchFamily="2" charset="2"/>
                  <a:buChar char="q"/>
                </a:pPr>
                <a:r>
                  <a:rPr lang="en-US" b="0" dirty="0">
                    <a:latin typeface="+mn-lt"/>
                  </a:rPr>
                  <a:t>For instance, the CVA for the Aggressive calibration is </a:t>
                </a:r>
                <a14:m>
                  <m:oMath xmlns:m="http://schemas.openxmlformats.org/officeDocument/2006/math">
                    <m:r>
                      <a:rPr lang="en-US" b="0" i="1">
                        <a:latin typeface="Cambria Math"/>
                      </a:rPr>
                      <m:t>50%</m:t>
                    </m:r>
                  </m:oMath>
                </a14:m>
                <a:r>
                  <a:rPr lang="en-US" b="0" dirty="0">
                    <a:latin typeface="+mn-lt"/>
                  </a:rPr>
                  <a:t> to </a:t>
                </a:r>
                <a14:m>
                  <m:oMath xmlns:m="http://schemas.openxmlformats.org/officeDocument/2006/math">
                    <m:r>
                      <a:rPr lang="en-US" b="0" i="1">
                        <a:latin typeface="Cambria Math"/>
                      </a:rPr>
                      <m:t>70%</m:t>
                    </m:r>
                  </m:oMath>
                </a14:m>
                <a:r>
                  <a:rPr lang="en-US" b="0" dirty="0">
                    <a:latin typeface="+mn-lt"/>
                  </a:rPr>
                  <a:t> smaller than that for the Conservative calibration.</a:t>
                </a:r>
              </a:p>
              <a:p>
                <a:pPr marL="530225" lvl="1" indent="-285750">
                  <a:lnSpc>
                    <a:spcPct val="150000"/>
                  </a:lnSpc>
                  <a:buFont typeface="Wingdings" panose="05000000000000000000" pitchFamily="2" charset="2"/>
                  <a:buChar char="q"/>
                </a:pPr>
                <a:r>
                  <a:rPr lang="en-US" b="0" dirty="0">
                    <a:latin typeface="+mn-lt"/>
                  </a:rPr>
                  <a:t>In Addition, the CVA of the Conservative calibration is between 50% and 100% larger than that of the Classical+ calibration – at similar MPoR – which in turn is larger than the CVA for the Classical- calibration by around 5% to 25%.</a:t>
                </a:r>
              </a:p>
              <a:p>
                <a:pPr marL="530225" lvl="1" indent="-285750">
                  <a:lnSpc>
                    <a:spcPct val="150000"/>
                  </a:lnSpc>
                  <a:buFont typeface="Wingdings" panose="05000000000000000000" pitchFamily="2" charset="2"/>
                  <a:buChar char="q"/>
                </a:pPr>
                <a:r>
                  <a:rPr lang="en-US" b="0" dirty="0">
                    <a:latin typeface="+mn-lt"/>
                  </a:rPr>
                  <a:t>Not surprisingly the CVA results for the XCCY portfolio are particularly high in the Conservative calibration due to the Herstatt risk.</a:t>
                </a:r>
              </a:p>
              <a:p>
                <a:pPr lvl="0"/>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r="-1046"/>
                </a:stretch>
              </a:blipFill>
            </p:spPr>
            <p:txBody>
              <a:bodyPr/>
              <a:lstStyle/>
              <a:p>
                <a:r>
                  <a:rPr lang="en-US">
                    <a:noFill/>
                  </a:rPr>
                  <a:t> </a:t>
                </a:r>
              </a:p>
            </p:txBody>
          </p:sp>
        </mc:Fallback>
      </mc:AlternateContent>
    </p:spTree>
    <p:extLst>
      <p:ext uri="{BB962C8B-B14F-4D97-AF65-F5344CB8AC3E}">
        <p14:creationId xmlns:p14="http://schemas.microsoft.com/office/powerpoint/2010/main" val="2933262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Improvement of the Computation Times</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Computation Speed-Up using Coarse Grids</a:t>
            </a:r>
            <a:r>
              <a:rPr lang="en-US" dirty="0"/>
              <a:t>:</a:t>
            </a:r>
            <a:r>
              <a:rPr lang="en-US" b="0" dirty="0">
                <a:latin typeface="+mn-lt"/>
              </a:rPr>
              <a:t> In exposure calculations for realistic portfolios, horizons can be very long, often exceeding 30 years.</a:t>
            </a:r>
          </a:p>
          <a:p>
            <a:pPr marL="530225" lvl="1" indent="-285750">
              <a:lnSpc>
                <a:spcPct val="150000"/>
              </a:lnSpc>
              <a:buFont typeface="Wingdings" panose="05000000000000000000" pitchFamily="2" charset="2"/>
              <a:buChar char="q"/>
            </a:pPr>
            <a:r>
              <a:rPr lang="en-US" b="0" dirty="0">
                <a:latin typeface="+mn-lt"/>
              </a:rPr>
              <a:t>For such lengthy horizons, brute-force Monte-Carlo exposures on a daily, or even weekly, time grid will often be prohibitively slow.</a:t>
            </a:r>
          </a:p>
          <a:p>
            <a:pPr marL="530225" lvl="1" indent="-285750">
              <a:lnSpc>
                <a:spcPct val="150000"/>
              </a:lnSpc>
              <a:buFont typeface="Wingdings" panose="05000000000000000000" pitchFamily="2" charset="2"/>
              <a:buChar char="q"/>
            </a:pPr>
            <a:r>
              <a:rPr lang="en-US" b="0" dirty="0">
                <a:latin typeface="+mn-lt"/>
              </a:rPr>
              <a:t>It is therefore common to use daily simulation steps only for the earliest parts of the exposure profile (e.g., the first month), and then gradually increase the step-length over time to monthly or quarterly, in order to keep the total number of simulation dates manageable.</a:t>
            </a:r>
          </a:p>
          <a:p>
            <a:pPr marL="530225" lvl="1" indent="-285750">
              <a:lnSpc>
                <a:spcPct val="150000"/>
              </a:lnSpc>
              <a:buFont typeface="Wingdings" panose="05000000000000000000" pitchFamily="2" charset="2"/>
              <a:buChar char="q"/>
            </a:pPr>
            <a:r>
              <a:rPr lang="en-US" b="0" dirty="0">
                <a:latin typeface="+mn-lt"/>
              </a:rPr>
              <a:t>Unfortunately, such a coarsening of the time-grid will inevitably fail to capture both the </a:t>
            </a:r>
            <a:r>
              <a:rPr lang="en-US" b="0" i="1" dirty="0">
                <a:latin typeface="+mn-lt"/>
              </a:rPr>
              <a:t>worst case</a:t>
            </a:r>
            <a:r>
              <a:rPr lang="en-US" b="0" dirty="0">
                <a:latin typeface="+mn-lt"/>
              </a:rPr>
              <a:t> margin effect and the trade spikes that are key to the exposure model.</a:t>
            </a:r>
          </a:p>
          <a:p>
            <a:pPr marL="285750" indent="-285750">
              <a:lnSpc>
                <a:spcPct val="150000"/>
              </a:lnSpc>
              <a:buFont typeface="Wingdings" panose="05000000000000000000" pitchFamily="2" charset="2"/>
              <a:buChar char="v"/>
            </a:pPr>
            <a:r>
              <a:rPr lang="en-US" u="sng" dirty="0"/>
              <a:t>Coarse Grid Lookback Analysis</a:t>
            </a:r>
            <a:r>
              <a:rPr lang="en-US" dirty="0"/>
              <a:t>:</a:t>
            </a:r>
            <a:r>
              <a:rPr lang="en-US" b="0" dirty="0">
                <a:latin typeface="+mn-lt"/>
              </a:rPr>
              <a:t> The next two sections look at ways to capture exposure without having to resort to brute-force daily simulation.</a:t>
            </a:r>
          </a:p>
          <a:p>
            <a:pPr marL="530225" lvl="1" indent="-285750">
              <a:lnSpc>
                <a:spcPct val="150000"/>
              </a:lnSpc>
              <a:buFont typeface="Wingdings" panose="05000000000000000000" pitchFamily="2" charset="2"/>
              <a:buChar char="q"/>
            </a:pPr>
            <a:r>
              <a:rPr lang="en-US" b="0" dirty="0">
                <a:latin typeface="+mn-lt"/>
              </a:rPr>
              <a:t>A common speed-up technique for the Classical model – the Coarse Grid Look-back Model – is first reviewed, and its shortcomings and pitfalls are highlighted.</a:t>
            </a:r>
          </a:p>
          <a:p>
            <a:pPr marL="530225" lvl="1" indent="-285750">
              <a:lnSpc>
                <a:spcPct val="150000"/>
              </a:lnSpc>
              <a:buFont typeface="Wingdings" panose="05000000000000000000" pitchFamily="2" charset="2"/>
              <a:buChar char="q"/>
            </a:pPr>
            <a:r>
              <a:rPr lang="en-US" b="0" dirty="0">
                <a:latin typeface="+mn-lt"/>
              </a:rPr>
              <a:t>An improved practical technique based on Brownian Bridge is the proposed.</a:t>
            </a:r>
          </a:p>
          <a:p>
            <a:endParaRPr lang="en-US" dirty="0"/>
          </a:p>
        </p:txBody>
      </p:sp>
    </p:spTree>
    <p:extLst>
      <p:ext uri="{BB962C8B-B14F-4D97-AF65-F5344CB8AC3E}">
        <p14:creationId xmlns:p14="http://schemas.microsoft.com/office/powerpoint/2010/main" val="19805650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The Coarse Grid Lookback Method and its Shortcomings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Layout of the Coarse Grid</a:t>
                </a:r>
                <a:r>
                  <a:rPr lang="en-US" dirty="0"/>
                  <a:t>:</a:t>
                </a:r>
                <a:r>
                  <a:rPr lang="en-US" b="0" dirty="0">
                    <a:latin typeface="+mn-lt"/>
                  </a:rPr>
                  <a:t> Assume that the portfolio is not computed daily, but instead on a coarse grid </a:t>
                </a:r>
                <a14:m>
                  <m:oMath xmlns:m="http://schemas.openxmlformats.org/officeDocument/2006/math">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oMath>
                </a14:m>
                <a:r>
                  <a:rPr lang="en-US" b="0" dirty="0">
                    <a:latin typeface="+mn-lt"/>
                  </a:rPr>
                  <a:t> where </a:t>
                </a:r>
                <a14:m>
                  <m:oMath xmlns:m="http://schemas.openxmlformats.org/officeDocument/2006/math">
                    <m:r>
                      <a:rPr lang="en-US" b="0" i="1">
                        <a:latin typeface="Cambria Math"/>
                      </a:rPr>
                      <m:t>𝑗</m:t>
                    </m:r>
                  </m:oMath>
                </a14:m>
                <a:r>
                  <a:rPr lang="en-US" b="0" dirty="0">
                    <a:latin typeface="+mn-lt"/>
                  </a:rPr>
                  <a:t> runs from </a:t>
                </a:r>
                <a14:m>
                  <m:oMath xmlns:m="http://schemas.openxmlformats.org/officeDocument/2006/math">
                    <m:r>
                      <a:rPr lang="en-US" b="0" i="1">
                        <a:latin typeface="Cambria Math"/>
                      </a:rPr>
                      <m:t>1</m:t>
                    </m:r>
                  </m:oMath>
                </a14:m>
                <a:r>
                  <a:rPr lang="en-US" b="0" dirty="0">
                    <a:latin typeface="+mn-lt"/>
                  </a:rPr>
                  <a:t> to </a:t>
                </a:r>
                <a14:m>
                  <m:oMath xmlns:m="http://schemas.openxmlformats.org/officeDocument/2006/math">
                    <m:r>
                      <a:rPr lang="en-US" b="0" i="1">
                        <a:latin typeface="Cambria Math"/>
                      </a:rPr>
                      <m:t>𝐽</m:t>
                    </m:r>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This section uses </a:t>
                </a:r>
                <a14:m>
                  <m:oMath xmlns:m="http://schemas.openxmlformats.org/officeDocument/2006/math">
                    <m:r>
                      <a:rPr lang="en-US" b="0" i="1">
                        <a:latin typeface="Cambria Math"/>
                      </a:rPr>
                      <m:t>𝑠</m:t>
                    </m:r>
                  </m:oMath>
                </a14:m>
                <a:r>
                  <a:rPr lang="en-US" b="0" dirty="0">
                    <a:latin typeface="+mn-lt"/>
                  </a:rPr>
                  <a:t> rather than </a:t>
                </a:r>
                <a14:m>
                  <m:oMath xmlns:m="http://schemas.openxmlformats.org/officeDocument/2006/math">
                    <m:r>
                      <a:rPr lang="en-US" b="0" i="1">
                        <a:latin typeface="Cambria Math"/>
                      </a:rPr>
                      <m:t>𝑡</m:t>
                    </m:r>
                  </m:oMath>
                </a14:m>
                <a:r>
                  <a:rPr lang="en-US" b="0" dirty="0">
                    <a:latin typeface="+mn-lt"/>
                  </a:rPr>
                  <a:t> to distinguish the model grid from the daily margin calculation grid.</a:t>
                </a:r>
              </a:p>
              <a:p>
                <a:pPr lvl="0">
                  <a:lnSpc>
                    <a:spcPct val="150000"/>
                  </a:lnSpc>
                </a:pPr>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1302330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1066800"/>
                <a:ext cx="8153400" cy="5562600"/>
              </a:xfrm>
            </p:spPr>
            <p:txBody>
              <a:bodyPr/>
              <a:lstStyle/>
              <a:p>
                <a:pPr algn="ctr">
                  <a:lnSpc>
                    <a:spcPct val="150000"/>
                  </a:lnSpc>
                </a:pPr>
                <a:r>
                  <a:rPr lang="en-US" sz="1600" dirty="0"/>
                  <a:t>The Fundamentals of Variation Margin: Basic Definitions - 3</a:t>
                </a:r>
              </a:p>
              <a:p>
                <a:pPr>
                  <a:lnSpc>
                    <a:spcPct val="150000"/>
                  </a:lnSpc>
                </a:pPr>
                <a:endParaRPr lang="en-US" sz="1200" b="0" dirty="0"/>
              </a:p>
              <a:p>
                <a:pPr marL="285750" lvl="0" indent="-285750">
                  <a:lnSpc>
                    <a:spcPct val="150000"/>
                  </a:lnSpc>
                  <a:buFont typeface="Wingdings" panose="05000000000000000000" pitchFamily="2" charset="2"/>
                  <a:buChar char="v"/>
                </a:pPr>
                <a:r>
                  <a:rPr lang="en-US" sz="1200" u="sng" dirty="0"/>
                  <a:t>VM Designated to Track Portfolio Value</a:t>
                </a:r>
                <a:r>
                  <a:rPr lang="en-US" sz="1200" dirty="0"/>
                  <a:t>:</a:t>
                </a:r>
                <a:r>
                  <a:rPr lang="en-US" sz="1200" b="0" dirty="0">
                    <a:latin typeface="+mn-lt"/>
                  </a:rPr>
                  <a:t> The type of VM encountered in the CSA is typically designed to broadly track the value of the portfolio between the parties, thereby ensuring that </a:t>
                </a:r>
                <a14:m>
                  <m:oMath xmlns:m="http://schemas.openxmlformats.org/officeDocument/2006/math">
                    <m:r>
                      <a:rPr lang="en-US" sz="1200" b="0" i="1">
                        <a:latin typeface="Cambria Math"/>
                      </a:rPr>
                      <m:t>𝐸</m:t>
                    </m:r>
                    <m:d>
                      <m:dPr>
                        <m:ctrlPr>
                          <a:rPr lang="en-US" sz="1200" b="0" i="1">
                            <a:latin typeface="Cambria Math" panose="02040503050406030204" pitchFamily="18" charset="0"/>
                          </a:rPr>
                        </m:ctrlPr>
                      </m:dPr>
                      <m:e>
                        <m:r>
                          <a:rPr lang="en-US" sz="1200" b="0" i="1">
                            <a:latin typeface="Cambria Math"/>
                          </a:rPr>
                          <m:t>𝑡</m:t>
                        </m:r>
                      </m:e>
                    </m:d>
                  </m:oMath>
                </a14:m>
                <a:r>
                  <a:rPr lang="en-US" sz="1200" b="0" dirty="0">
                    <a:latin typeface="+mn-lt"/>
                  </a:rPr>
                  <a:t> in</a:t>
                </a:r>
              </a:p>
              <a:p>
                <a:pPr>
                  <a:lnSpc>
                    <a:spcPct val="150000"/>
                  </a:lnSpc>
                </a:pPr>
                <a:r>
                  <a:rPr lang="en-US" sz="1200" dirty="0"/>
                  <a:t> </a:t>
                </a:r>
                <a:endParaRPr lang="en-US" sz="1200"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sz="1200" b="0" i="1">
                          <a:latin typeface="Cambria Math"/>
                        </a:rPr>
                        <m:t>𝐸</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p>
                        <m:sSupPr>
                          <m:ctrlPr>
                            <a:rPr lang="en-US" sz="1200" b="0" i="1">
                              <a:latin typeface="Cambria Math" panose="02040503050406030204" pitchFamily="18" charset="0"/>
                            </a:rPr>
                          </m:ctrlPr>
                        </m:sSupPr>
                        <m:e>
                          <m:d>
                            <m:dPr>
                              <m:begChr m:val="["/>
                              <m:endChr m:val="]"/>
                              <m:ctrlPr>
                                <a:rPr lang="en-US" sz="1200" b="0" i="1">
                                  <a:latin typeface="Cambria Math" panose="02040503050406030204" pitchFamily="18" charset="0"/>
                                </a:rPr>
                              </m:ctrlPr>
                            </m:dPr>
                            <m:e>
                              <m:r>
                                <a:rPr lang="en-US" sz="1200" b="0" i="1">
                                  <a:latin typeface="Cambria Math"/>
                                </a:rPr>
                                <m:t>𝑉</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e>
                              </m:d>
                            </m:e>
                          </m:d>
                        </m:e>
                        <m:sup>
                          <m:r>
                            <a:rPr lang="en-US" sz="1200" b="0" i="1">
                              <a:latin typeface="Cambria Math"/>
                            </a:rPr>
                            <m:t>+</m:t>
                          </m:r>
                        </m:sup>
                      </m:sSup>
                    </m:oMath>
                  </m:oMathPara>
                </a14:m>
                <a:endParaRPr lang="en-US" sz="1200" b="0" dirty="0">
                  <a:latin typeface="+mn-lt"/>
                </a:endParaRPr>
              </a:p>
              <a:p>
                <a:pPr>
                  <a:lnSpc>
                    <a:spcPct val="150000"/>
                  </a:lnSpc>
                </a:pPr>
                <a:r>
                  <a:rPr lang="en-US" sz="1200" b="0" dirty="0">
                    <a:latin typeface="+mn-lt"/>
                  </a:rPr>
                  <a:t> </a:t>
                </a:r>
              </a:p>
              <a:p>
                <a:pPr>
                  <a:lnSpc>
                    <a:spcPct val="150000"/>
                  </a:lnSpc>
                </a:pPr>
                <a14:m>
                  <m:oMathPara xmlns:m="http://schemas.openxmlformats.org/officeDocument/2006/math">
                    <m:oMathParaPr>
                      <m:jc m:val="centerGroup"/>
                    </m:oMathParaPr>
                    <m:oMath xmlns:m="http://schemas.openxmlformats.org/officeDocument/2006/math">
                      <m:r>
                        <a:rPr lang="en-US" sz="1200" b="0" i="1">
                          <a:latin typeface="Cambria Math"/>
                        </a:rPr>
                        <m:t>𝑐</m:t>
                      </m:r>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𝐴</m:t>
                          </m:r>
                        </m:e>
                        <m:sub>
                          <m:r>
                            <a:rPr lang="en-US" sz="1200" b="0" i="1">
                              <a:latin typeface="Cambria Math"/>
                            </a:rPr>
                            <m:t>𝐶</m:t>
                          </m:r>
                        </m:sub>
                      </m:sSub>
                      <m:d>
                        <m:dPr>
                          <m:ctrlPr>
                            <a:rPr lang="en-US" sz="1200" b="0" i="1">
                              <a:latin typeface="Cambria Math" panose="02040503050406030204" pitchFamily="18" charset="0"/>
                            </a:rPr>
                          </m:ctrlPr>
                        </m:dPr>
                        <m:e>
                          <m:r>
                            <a:rPr lang="en-US" sz="1200" b="0" i="1">
                              <a:latin typeface="Cambria Math"/>
                            </a:rPr>
                            <m:t>𝑡</m:t>
                          </m:r>
                        </m:e>
                      </m:d>
                      <m:r>
                        <a:rPr lang="en-US" sz="1200" b="0" i="1">
                          <a:latin typeface="Cambria Math"/>
                        </a:rPr>
                        <m:t>−</m:t>
                      </m:r>
                      <m:sSub>
                        <m:sSubPr>
                          <m:ctrlPr>
                            <a:rPr lang="en-US" sz="1200" b="0" i="1">
                              <a:latin typeface="Cambria Math" panose="02040503050406030204" pitchFamily="18" charset="0"/>
                            </a:rPr>
                          </m:ctrlPr>
                        </m:sSubPr>
                        <m:e>
                          <m:r>
                            <a:rPr lang="en-US" sz="1200" b="0" i="1">
                              <a:latin typeface="Cambria Math"/>
                            </a:rPr>
                            <m:t>𝐴</m:t>
                          </m:r>
                        </m:e>
                        <m:sub>
                          <m:r>
                            <a:rPr lang="en-US" sz="1200" b="0" i="1">
                              <a:latin typeface="Cambria Math"/>
                            </a:rPr>
                            <m:t>𝐷</m:t>
                          </m:r>
                        </m:sub>
                      </m:sSub>
                      <m:d>
                        <m:dPr>
                          <m:ctrlPr>
                            <a:rPr lang="en-US" sz="1200" b="0" i="1">
                              <a:latin typeface="Cambria Math" panose="02040503050406030204" pitchFamily="18" charset="0"/>
                            </a:rPr>
                          </m:ctrlPr>
                        </m:dPr>
                        <m:e>
                          <m:r>
                            <a:rPr lang="en-US" sz="1200" b="0" i="1">
                              <a:latin typeface="Cambria Math"/>
                            </a:rPr>
                            <m:t>𝑡</m:t>
                          </m:r>
                        </m:e>
                      </m:d>
                    </m:oMath>
                  </m:oMathPara>
                </a14:m>
                <a:endParaRPr lang="en-US" sz="1200" b="0" dirty="0">
                  <a:latin typeface="+mn-lt"/>
                </a:endParaRPr>
              </a:p>
              <a:p>
                <a:pPr>
                  <a:lnSpc>
                    <a:spcPct val="150000"/>
                  </a:lnSpc>
                </a:pPr>
                <a:r>
                  <a:rPr lang="en-US" sz="1200" b="0" dirty="0">
                    <a:latin typeface="+mn-lt"/>
                  </a:rPr>
                  <a:t> </a:t>
                </a:r>
              </a:p>
              <a:p>
                <a:pPr marL="246062" lvl="2" indent="0">
                  <a:lnSpc>
                    <a:spcPct val="150000"/>
                  </a:lnSpc>
                  <a:buNone/>
                </a:pPr>
                <a:r>
                  <a:rPr lang="en-US" b="0" dirty="0"/>
                  <a:t>does not grow to be excessive.</a:t>
                </a:r>
              </a:p>
              <a:p>
                <a:pPr lvl="2">
                  <a:lnSpc>
                    <a:spcPct val="150000"/>
                  </a:lnSpc>
                  <a:buFont typeface="Wingdings" panose="05000000000000000000" pitchFamily="2" charset="2"/>
                  <a:buChar char="q"/>
                </a:pPr>
                <a:r>
                  <a:rPr lang="en-US" b="0" dirty="0"/>
                  <a:t>However, to avoid unnecessary operational expenses, it is common to introduce language in the CSA to relax margin transfer requirements if the amounts are sufficiently small.</a:t>
                </a:r>
              </a:p>
              <a:p>
                <a:pPr marL="285750" lvl="0" indent="-285750">
                  <a:lnSpc>
                    <a:spcPct val="150000"/>
                  </a:lnSpc>
                  <a:buFont typeface="Wingdings" panose="05000000000000000000" pitchFamily="2" charset="2"/>
                  <a:buChar char="v"/>
                </a:pPr>
                <a:r>
                  <a:rPr lang="en-US" sz="1200" u="sng" dirty="0"/>
                  <a:t>Reducing the Collateral Posting Events</a:t>
                </a:r>
                <a:r>
                  <a:rPr lang="en-US" sz="1200" dirty="0"/>
                  <a:t>:</a:t>
                </a:r>
                <a:r>
                  <a:rPr lang="en-US" sz="1200" b="0" dirty="0">
                    <a:latin typeface="+mn-lt"/>
                  </a:rPr>
                  <a:t> To that end the typical CSA language for collateral calculations will stipulate:</a:t>
                </a:r>
              </a:p>
              <a:p>
                <a:pPr lvl="2">
                  <a:lnSpc>
                    <a:spcPct val="150000"/>
                  </a:lnSpc>
                  <a:buFont typeface="Wingdings" panose="05000000000000000000" pitchFamily="2" charset="2"/>
                  <a:buChar char="q"/>
                </a:pPr>
                <a:r>
                  <a:rPr lang="en-US" dirty="0"/>
                  <a:t>Collateral posting requirements by each party,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𝐷</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𝐶</m:t>
                        </m:r>
                      </m:sub>
                    </m:sSub>
                  </m:oMath>
                </a14:m>
                <a:r>
                  <a:rPr lang="en-US" dirty="0"/>
                  <a:t>, representing the minimum amount of exposure before </a:t>
                </a:r>
                <a14:m>
                  <m:oMath xmlns:m="http://schemas.openxmlformats.org/officeDocument/2006/math">
                    <m:r>
                      <a:rPr lang="en-US" i="1">
                        <a:latin typeface="Cambria Math"/>
                      </a:rPr>
                      <m:t>𝐷</m:t>
                    </m:r>
                  </m:oMath>
                </a14:m>
                <a:r>
                  <a:rPr lang="en-US" dirty="0"/>
                  <a:t> or </a:t>
                </a:r>
                <a14:m>
                  <m:oMath xmlns:m="http://schemas.openxmlformats.org/officeDocument/2006/math">
                    <m:r>
                      <a:rPr lang="en-US" i="1">
                        <a:latin typeface="Cambria Math"/>
                      </a:rPr>
                      <m:t>𝐶</m:t>
                    </m:r>
                  </m:oMath>
                </a14:m>
                <a:r>
                  <a:rPr lang="en-US" dirty="0"/>
                  <a:t>, respectively, is required to post collateral</a:t>
                </a:r>
              </a:p>
              <a:p>
                <a:pPr lvl="2">
                  <a:lnSpc>
                    <a:spcPct val="150000"/>
                  </a:lnSpc>
                  <a:buFont typeface="Wingdings" panose="05000000000000000000" pitchFamily="2" charset="2"/>
                  <a:buChar char="q"/>
                </a:pPr>
                <a:r>
                  <a:rPr lang="en-US" dirty="0"/>
                  <a:t>A minimum transfer amount (MTA) establishing a minimum valid amount of a margin call</a:t>
                </a:r>
              </a:p>
              <a:p>
                <a:pPr lvl="2">
                  <a:lnSpc>
                    <a:spcPct val="150000"/>
                  </a:lnSpc>
                  <a:buFont typeface="Wingdings" panose="05000000000000000000" pitchFamily="2" charset="2"/>
                  <a:buChar char="q"/>
                </a:pPr>
                <a:r>
                  <a:rPr lang="en-US" dirty="0"/>
                  <a:t>Rounding, which rounds collateral movements to some reasonable unit (say $1,000).</a:t>
                </a:r>
              </a:p>
              <a:p>
                <a:pPr marL="1587" lvl="1" indent="0">
                  <a:lnSpc>
                    <a:spcPct val="150000"/>
                  </a:lnSpc>
                  <a:buNone/>
                </a:pPr>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1066800"/>
                <a:ext cx="8153400" cy="5562600"/>
              </a:xfrm>
              <a:blipFill rotWithShape="1">
                <a:blip r:embed="rId2"/>
                <a:stretch>
                  <a:fillRect l="-972"/>
                </a:stretch>
              </a:blipFill>
            </p:spPr>
            <p:txBody>
              <a:bodyPr/>
              <a:lstStyle/>
              <a:p>
                <a:r>
                  <a:rPr lang="en-US">
                    <a:noFill/>
                  </a:rPr>
                  <a:t> </a:t>
                </a:r>
              </a:p>
            </p:txBody>
          </p:sp>
        </mc:Fallback>
      </mc:AlternateContent>
    </p:spTree>
    <p:extLst>
      <p:ext uri="{BB962C8B-B14F-4D97-AF65-F5344CB8AC3E}">
        <p14:creationId xmlns:p14="http://schemas.microsoft.com/office/powerpoint/2010/main" val="1421789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15000"/>
              </a:xfrm>
            </p:spPr>
            <p:txBody>
              <a:bodyPr/>
              <a:lstStyle/>
              <a:p>
                <a:pPr algn="ctr">
                  <a:lnSpc>
                    <a:spcPct val="150000"/>
                  </a:lnSpc>
                </a:pPr>
                <a:r>
                  <a:rPr lang="en-US" sz="1600" dirty="0"/>
                  <a:t>The Coarse Grid Lookback Method and its Shortcomings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Points on the Coarse Grid</a:t>
                </a:r>
                <a:r>
                  <a:rPr lang="en-US" dirty="0"/>
                  <a:t>:</a:t>
                </a:r>
                <a:r>
                  <a:rPr lang="en-US" b="0" dirty="0">
                    <a:latin typeface="+mn-lt"/>
                  </a:rPr>
                  <a:t> In the classical model, the collateral depends only on the portfolio value at the start and at the end of the MPoR, i.e.,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r>
                      <a:rPr lang="en-US" b="0" i="1">
                        <a:latin typeface="Cambria Math"/>
                      </a:rPr>
                      <m:t>−</m:t>
                    </m:r>
                    <m:r>
                      <a:rPr lang="en-US" b="0" i="1">
                        <a:latin typeface="Cambria Math"/>
                      </a:rPr>
                      <m:t>𝛿</m:t>
                    </m:r>
                  </m:oMath>
                </a14:m>
                <a:r>
                  <a:rPr lang="en-US" b="0" dirty="0">
                    <a:latin typeface="+mn-lt"/>
                  </a:rPr>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oMath>
                </a14:m>
                <a:r>
                  <a:rPr lang="en-US" b="0" dirty="0">
                    <a:latin typeface="+mn-lt"/>
                  </a:rPr>
                  <a:t>, as is seen from</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𝐸</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𝐾</m:t>
                              </m:r>
                              <m:d>
                                <m:dPr>
                                  <m:ctrlPr>
                                    <a:rPr lang="en-US" b="0" i="1">
                                      <a:latin typeface="Cambria Math" panose="02040503050406030204" pitchFamily="18" charset="0"/>
                                    </a:rPr>
                                  </m:ctrlPr>
                                </m:dPr>
                                <m:e>
                                  <m:r>
                                    <a:rPr lang="en-US" b="0" i="1">
                                      <a:latin typeface="Cambria Math"/>
                                    </a:rPr>
                                    <m:t>𝑡</m:t>
                                  </m:r>
                                </m:e>
                              </m:d>
                            </m:e>
                          </m:d>
                        </m:e>
                        <m:sup>
                          <m:r>
                            <a:rPr lang="en-US" b="0" i="1">
                              <a:latin typeface="Cambria Math"/>
                            </a:rPr>
                            <m:t>+</m:t>
                          </m:r>
                        </m:sup>
                      </m:sSup>
                    </m:oMath>
                  </m:oMathPara>
                </a14:m>
                <a:endParaRPr lang="en-US" b="0" dirty="0">
                  <a:latin typeface="+mn-lt"/>
                </a:endParaRP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r>
                        <a:rPr lang="en-US" b="0" i="1">
                          <a:latin typeface="Cambria Math"/>
                        </a:rPr>
                        <m:t>𝑐</m:t>
                      </m:r>
                      <m:d>
                        <m:dPr>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oMath>
                  </m:oMathPara>
                </a14:m>
                <a:endParaRPr lang="en-US" b="0" dirty="0">
                  <a:latin typeface="+mn-lt"/>
                </a:endParaRP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𝐾</m:t>
                      </m:r>
                      <m:d>
                        <m:dPr>
                          <m:ctrlPr>
                            <a:rPr lang="en-US" b="0" i="1">
                              <a:latin typeface="Cambria Math" panose="02040503050406030204" pitchFamily="18" charset="0"/>
                            </a:rPr>
                          </m:ctrlPr>
                        </m:dPr>
                        <m:e>
                          <m:r>
                            <a:rPr lang="en-US" b="0" i="1">
                              <a:latin typeface="Cambria Math"/>
                            </a:rPr>
                            <m:t>𝑡</m:t>
                          </m:r>
                        </m:e>
                      </m:d>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𝑉</m:t>
                              </m:r>
                              <m:d>
                                <m:dPr>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r>
                                <a:rPr lang="en-US" b="0" i="1">
                                  <a:latin typeface="Cambria Math"/>
                                </a:rPr>
                                <m:t>−</m:t>
                              </m:r>
                              <m:sSub>
                                <m:sSubPr>
                                  <m:ctrlPr>
                                    <a:rPr lang="en-US" b="0" i="1">
                                      <a:latin typeface="Cambria Math" panose="02040503050406030204" pitchFamily="18" charset="0"/>
                                    </a:rPr>
                                  </m:ctrlPr>
                                </m:sSubPr>
                                <m:e>
                                  <m:r>
                                    <a:rPr lang="en-US" b="0" i="1">
                                      <a:latin typeface="Cambria Math"/>
                                    </a:rPr>
                                    <m:t>h</m:t>
                                  </m:r>
                                </m:e>
                                <m:sub>
                                  <m:r>
                                    <a:rPr lang="en-US" b="0" i="1">
                                      <a:latin typeface="Cambria Math"/>
                                    </a:rPr>
                                    <m:t>𝐶</m:t>
                                  </m:r>
                                </m:sub>
                              </m:sSub>
                              <m:d>
                                <m:dPr>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e>
                          </m:d>
                        </m:e>
                        <m:sup>
                          <m:r>
                            <a:rPr lang="en-US" b="0" i="1">
                              <a:latin typeface="Cambria Math"/>
                            </a:rPr>
                            <m:t>+</m:t>
                          </m:r>
                        </m:sup>
                      </m:sSup>
                      <m:r>
                        <a:rPr lang="en-US" b="0" i="1">
                          <a:latin typeface="Cambria Math"/>
                        </a:rPr>
                        <m:t>−</m:t>
                      </m:r>
                      <m:sSup>
                        <m:sSupPr>
                          <m:ctrlPr>
                            <a:rPr lang="en-US" b="0" i="1">
                              <a:latin typeface="Cambria Math" panose="02040503050406030204" pitchFamily="18" charset="0"/>
                            </a:rPr>
                          </m:ctrlPr>
                        </m:sSupPr>
                        <m:e>
                          <m:d>
                            <m:dPr>
                              <m:begChr m:val="["/>
                              <m:endChr m:val="]"/>
                              <m:ctrlPr>
                                <a:rPr lang="en-US" b="0" i="1">
                                  <a:latin typeface="Cambria Math" panose="02040503050406030204" pitchFamily="18" charset="0"/>
                                </a:rPr>
                              </m:ctrlPr>
                            </m:dPr>
                            <m:e>
                              <m:r>
                                <a:rPr lang="en-US" b="0" i="1">
                                  <a:latin typeface="Cambria Math"/>
                                </a:rPr>
                                <m:t>−</m:t>
                              </m:r>
                              <m:r>
                                <a:rPr lang="en-US" b="0" i="1">
                                  <a:latin typeface="Cambria Math"/>
                                </a:rPr>
                                <m:t>𝑉</m:t>
                              </m:r>
                              <m:d>
                                <m:dPr>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r>
                                <a:rPr lang="en-US" b="0" i="1">
                                  <a:latin typeface="Cambria Math"/>
                                </a:rPr>
                                <m:t>−</m:t>
                              </m:r>
                              <m:sSub>
                                <m:sSubPr>
                                  <m:ctrlPr>
                                    <a:rPr lang="en-US" b="0" i="1">
                                      <a:latin typeface="Cambria Math" panose="02040503050406030204" pitchFamily="18" charset="0"/>
                                    </a:rPr>
                                  </m:ctrlPr>
                                </m:sSubPr>
                                <m:e>
                                  <m:r>
                                    <a:rPr lang="en-US" b="0" i="1">
                                      <a:latin typeface="Cambria Math"/>
                                    </a:rPr>
                                    <m:t>h</m:t>
                                  </m:r>
                                </m:e>
                                <m:sub>
                                  <m:r>
                                    <a:rPr lang="en-US" b="0" i="1">
                                      <a:latin typeface="Cambria Math"/>
                                    </a:rPr>
                                    <m:t>𝐷</m:t>
                                  </m:r>
                                </m:sub>
                              </m:sSub>
                              <m:d>
                                <m:dPr>
                                  <m:ctrlPr>
                                    <a:rPr lang="en-US" b="0" i="1">
                                      <a:latin typeface="Cambria Math" panose="02040503050406030204" pitchFamily="18" charset="0"/>
                                    </a:rPr>
                                  </m:ctrlPr>
                                </m:dPr>
                                <m:e>
                                  <m:r>
                                    <a:rPr lang="en-US" b="0" i="1">
                                      <a:latin typeface="Cambria Math"/>
                                    </a:rPr>
                                    <m:t>𝑡</m:t>
                                  </m:r>
                                  <m:r>
                                    <a:rPr lang="en-US" b="0" i="1">
                                      <a:latin typeface="Cambria Math"/>
                                    </a:rPr>
                                    <m:t>−</m:t>
                                  </m:r>
                                  <m:r>
                                    <a:rPr lang="en-US" b="0" i="1">
                                      <a:latin typeface="Cambria Math"/>
                                    </a:rPr>
                                    <m:t>𝛿</m:t>
                                  </m:r>
                                </m:e>
                              </m:d>
                            </m:e>
                          </m:d>
                        </m:e>
                        <m:sup>
                          <m:r>
                            <a:rPr lang="en-US" b="0" i="1">
                              <a:latin typeface="Cambria Math"/>
                            </a:rPr>
                            <m:t>+</m:t>
                          </m:r>
                        </m:sup>
                      </m:sSup>
                    </m:oMath>
                  </m:oMathPara>
                </a14:m>
                <a:endParaRPr lang="en-US" b="0" dirty="0">
                  <a:latin typeface="+mn-lt"/>
                </a:endParaRPr>
              </a:p>
              <a:p>
                <a:pPr>
                  <a:lnSpc>
                    <a:spcPct val="150000"/>
                  </a:lnSpc>
                </a:pPr>
                <a:endParaRPr lang="en-US" b="0" dirty="0">
                  <a:latin typeface="+mn-lt"/>
                </a:endParaRPr>
              </a:p>
              <a:p>
                <a:pPr marL="246062" lvl="2" indent="0">
                  <a:lnSpc>
                    <a:spcPct val="150000"/>
                  </a:lnSpc>
                  <a:buNone/>
                </a:pPr>
                <a:r>
                  <a:rPr lang="en-US" b="0" dirty="0">
                    <a:latin typeface="+mn-lt"/>
                  </a:rPr>
                  <a:t>where MPoR is usually around</a:t>
                </a: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𝛿</m:t>
                      </m:r>
                      <m:r>
                        <a:rPr lang="en-US" b="0" i="1">
                          <a:latin typeface="Cambria Math"/>
                        </a:rPr>
                        <m:t>=10 </m:t>
                      </m:r>
                      <m:r>
                        <a:rPr lang="en-US" b="0" i="1">
                          <a:latin typeface="Cambria Math"/>
                        </a:rPr>
                        <m:t>𝐵𝐷</m:t>
                      </m:r>
                    </m:oMath>
                  </m:oMathPara>
                </a14:m>
                <a:endParaRPr lang="en-US" b="0" dirty="0">
                  <a:latin typeface="+mn-lt"/>
                </a:endParaRPr>
              </a:p>
              <a:p>
                <a:pPr marL="246062" lvl="2" indent="0">
                  <a:lnSpc>
                    <a:spcPct val="150000"/>
                  </a:lnSpc>
                  <a:buNone/>
                </a:pPr>
                <a:r>
                  <a:rPr lang="en-US" b="0" dirty="0">
                    <a:latin typeface="+mn-lt"/>
                  </a:rPr>
                  <a:t>for CSA’s with daily margining.</a:t>
                </a:r>
              </a:p>
              <a:p>
                <a:pPr lvl="2">
                  <a:lnSpc>
                    <a:spcPct val="150000"/>
                  </a:lnSpc>
                  <a:buFont typeface="Wingdings" panose="05000000000000000000" pitchFamily="2" charset="2"/>
                  <a:buChar char="q"/>
                </a:pPr>
                <a:r>
                  <a:rPr lang="en-US" b="0" dirty="0">
                    <a:latin typeface="+mn-lt"/>
                  </a:rPr>
                  <a:t>To achieve acceptable computational performance, the time step of the coarse model grid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r>
                      <a:rPr lang="en-US" b="0" i="1">
                        <a:latin typeface="Cambria Math"/>
                      </a:rPr>
                      <m:t>−</m:t>
                    </m:r>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oMath>
                </a14:m>
                <a:r>
                  <a:rPr lang="en-US" b="0" dirty="0">
                    <a:latin typeface="+mn-lt"/>
                  </a:rPr>
                  <a:t> must be significantly greater than the length of the MPoR.</a:t>
                </a:r>
              </a:p>
              <a:p>
                <a:pPr lvl="2">
                  <a:lnSpc>
                    <a:spcPct val="150000"/>
                  </a:lnSpc>
                  <a:buFont typeface="Wingdings" panose="05000000000000000000" pitchFamily="2" charset="2"/>
                  <a:buChar char="q"/>
                </a:pPr>
                <a:r>
                  <a:rPr lang="en-US" b="0" dirty="0">
                    <a:latin typeface="+mn-lt"/>
                  </a:rPr>
                  <a:t>This, however, would preclude one from establishing a portfolio value at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r>
                      <a:rPr lang="en-US" b="0" i="1">
                        <a:latin typeface="Cambria Math"/>
                      </a:rPr>
                      <m:t>−</m:t>
                    </m:r>
                    <m:r>
                      <a:rPr lang="en-US" b="0" i="1">
                        <a:latin typeface="Cambria Math"/>
                      </a:rPr>
                      <m:t>𝛿</m:t>
                    </m:r>
                  </m:oMath>
                </a14:m>
                <a:r>
                  <a:rPr lang="en-US" b="0" dirty="0">
                    <a:latin typeface="+mn-lt"/>
                  </a:rPr>
                  <a:t>.</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15000"/>
              </a:xfrm>
              <a:blipFill rotWithShape="1">
                <a:blip r:embed="rId3"/>
                <a:stretch>
                  <a:fillRect l="-1196"/>
                </a:stretch>
              </a:blipFill>
            </p:spPr>
            <p:txBody>
              <a:bodyPr/>
              <a:lstStyle/>
              <a:p>
                <a:r>
                  <a:rPr lang="en-US">
                    <a:noFill/>
                  </a:rPr>
                  <a:t> </a:t>
                </a:r>
              </a:p>
            </p:txBody>
          </p:sp>
        </mc:Fallback>
      </mc:AlternateContent>
    </p:spTree>
    <p:extLst>
      <p:ext uri="{BB962C8B-B14F-4D97-AF65-F5344CB8AC3E}">
        <p14:creationId xmlns:p14="http://schemas.microsoft.com/office/powerpoint/2010/main" val="782793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867400"/>
              </a:xfrm>
            </p:spPr>
            <p:txBody>
              <a:bodyPr/>
              <a:lstStyle/>
              <a:p>
                <a:pPr algn="ctr">
                  <a:lnSpc>
                    <a:spcPct val="150000"/>
                  </a:lnSpc>
                </a:pPr>
                <a:r>
                  <a:rPr lang="en-US" sz="1600" dirty="0"/>
                  <a:t>The Coarse Grid Lookback Method and its Shortcomings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Introducing a Lookback Node</a:t>
                </a:r>
                <a:r>
                  <a:rPr lang="en-US" dirty="0"/>
                  <a:t>:</a:t>
                </a:r>
                <a:r>
                  <a:rPr lang="en-US" b="0" dirty="0">
                    <a:latin typeface="+mn-lt"/>
                  </a:rPr>
                  <a:t> The coarse grid lookback method deals with this issue by simply adding a second </a:t>
                </a:r>
                <a:r>
                  <a:rPr lang="en-US" b="0" i="1" dirty="0">
                    <a:latin typeface="+mn-lt"/>
                  </a:rPr>
                  <a:t>lookback</a:t>
                </a:r>
                <a:r>
                  <a:rPr lang="en-US" b="0" dirty="0">
                    <a:latin typeface="+mn-lt"/>
                  </a:rPr>
                  <a:t> time point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r>
                      <a:rPr lang="en-US" b="0" i="1">
                        <a:latin typeface="Cambria Math"/>
                      </a:rPr>
                      <m:t>−</m:t>
                    </m:r>
                    <m:r>
                      <a:rPr lang="en-US" b="0" i="1">
                        <a:latin typeface="Cambria Math"/>
                      </a:rPr>
                      <m:t>𝛿</m:t>
                    </m:r>
                  </m:oMath>
                </a14:m>
                <a:r>
                  <a:rPr lang="en-US" b="0" dirty="0">
                    <a:latin typeface="+mn-lt"/>
                  </a:rPr>
                  <a:t> to all </a:t>
                </a:r>
                <a:r>
                  <a:rPr lang="en-US" b="0" i="1" dirty="0">
                    <a:latin typeface="+mn-lt"/>
                  </a:rPr>
                  <a:t>primary</a:t>
                </a:r>
                <a:r>
                  <a:rPr lang="en-US" b="0" dirty="0">
                    <a:latin typeface="+mn-lt"/>
                  </a:rPr>
                  <a:t> measurement times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oMath>
                </a14:m>
                <a:r>
                  <a:rPr lang="en-US" b="0" dirty="0">
                    <a:latin typeface="+mn-lt"/>
                  </a:rPr>
                  <a:t>, in effect replacing each node on the coarse model grid by a pair of closely spaced nodes.</a:t>
                </a:r>
              </a:p>
              <a:p>
                <a:pPr marL="530225" lvl="1" indent="-285750">
                  <a:lnSpc>
                    <a:spcPct val="150000"/>
                  </a:lnSpc>
                  <a:buFont typeface="Wingdings" panose="05000000000000000000" pitchFamily="2" charset="2"/>
                  <a:buChar char="q"/>
                </a:pPr>
                <a:r>
                  <a:rPr lang="en-US" b="0" dirty="0">
                    <a:latin typeface="+mn-lt"/>
                  </a:rPr>
                  <a:t>For each simulated portfolio path, the portfolio value at the lookback point is then used to determine the collateral available at the corresponding primary time point.</a:t>
                </a:r>
              </a:p>
              <a:p>
                <a:pPr marL="285750" lvl="0" indent="-285750">
                  <a:lnSpc>
                    <a:spcPct val="150000"/>
                  </a:lnSpc>
                  <a:buFont typeface="Wingdings" panose="05000000000000000000" pitchFamily="2" charset="2"/>
                  <a:buChar char="v"/>
                </a:pPr>
                <a:r>
                  <a:rPr lang="en-US" u="sng" dirty="0"/>
                  <a:t>Slowdown due to the Lookback</a:t>
                </a:r>
                <a:r>
                  <a:rPr lang="en-US" dirty="0"/>
                  <a:t>:</a:t>
                </a:r>
                <a:r>
                  <a:rPr lang="en-US" b="0" dirty="0">
                    <a:latin typeface="+mn-lt"/>
                  </a:rPr>
                  <a:t> The Coarse Grid Lookback Scheme causes, at worst, a factor of </a:t>
                </a:r>
                <a14:m>
                  <m:oMath xmlns:m="http://schemas.openxmlformats.org/officeDocument/2006/math">
                    <m:r>
                      <a:rPr lang="en-US" b="0" i="1">
                        <a:latin typeface="Cambria Math"/>
                      </a:rPr>
                      <m:t>×2</m:t>
                    </m:r>
                  </m:oMath>
                </a14:m>
                <a:r>
                  <a:rPr lang="en-US" b="0" dirty="0">
                    <a:latin typeface="+mn-lt"/>
                  </a:rPr>
                  <a:t> slowdown relative to valuing the portfolio once per node of the Coarse model grid.</a:t>
                </a:r>
              </a:p>
              <a:p>
                <a:pPr marL="530225" lvl="1" indent="-285750">
                  <a:lnSpc>
                    <a:spcPct val="150000"/>
                  </a:lnSpc>
                  <a:buFont typeface="Wingdings" panose="05000000000000000000" pitchFamily="2" charset="2"/>
                  <a:buChar char="q"/>
                </a:pPr>
                <a:r>
                  <a:rPr lang="en-US" b="0" dirty="0">
                    <a:latin typeface="+mn-lt"/>
                  </a:rPr>
                  <a:t>If even a </a:t>
                </a:r>
                <a14:m>
                  <m:oMath xmlns:m="http://schemas.openxmlformats.org/officeDocument/2006/math">
                    <m:r>
                      <a:rPr lang="en-US" b="0" i="1">
                        <a:latin typeface="Cambria Math"/>
                      </a:rPr>
                      <m:t>×2</m:t>
                    </m:r>
                  </m:oMath>
                </a14:m>
                <a:r>
                  <a:rPr lang="en-US" b="0" dirty="0">
                    <a:latin typeface="+mn-lt"/>
                  </a:rPr>
                  <a:t> performance loss is not acceptable, a Brownian Bridge constructed between the primary coarse grid nodes can be used to interpolate the value of the portfolio at each lookback point, see, for example, Pykhtin (2009).</a:t>
                </a:r>
              </a:p>
              <a:p>
                <a:pPr marL="530225" lvl="1" indent="-285750">
                  <a:lnSpc>
                    <a:spcPct val="150000"/>
                  </a:lnSpc>
                  <a:buFont typeface="Wingdings" panose="05000000000000000000" pitchFamily="2" charset="2"/>
                  <a:buChar char="q"/>
                </a:pPr>
                <a:r>
                  <a:rPr lang="en-US" b="0" dirty="0">
                    <a:latin typeface="+mn-lt"/>
                  </a:rPr>
                  <a:t>Notice that the use of the Brownian Bridge for this purpose should not be confused with its use in the next section.</a:t>
                </a:r>
              </a:p>
              <a:p>
                <a:pPr marL="285750" lvl="0" indent="-285750">
                  <a:lnSpc>
                    <a:spcPct val="150000"/>
                  </a:lnSpc>
                  <a:buFont typeface="Wingdings" panose="05000000000000000000" pitchFamily="2" charset="2"/>
                  <a:buChar char="v"/>
                </a:pPr>
                <a:r>
                  <a:rPr lang="en-US" u="sng" dirty="0"/>
                  <a:t>Shortcoming of the Model</a:t>
                </a:r>
                <a:r>
                  <a:rPr lang="en-US" dirty="0"/>
                  <a:t>:</a:t>
                </a:r>
                <a:r>
                  <a:rPr lang="en-US" b="0" dirty="0">
                    <a:latin typeface="+mn-lt"/>
                  </a:rPr>
                  <a:t> The Coarse Grid Lookback method is a common way of addressing the mismatch between the long time-step of the coarse model grid and the much shorter MPoR.</a:t>
                </a:r>
              </a:p>
              <a:p>
                <a:pPr marL="530225" lvl="1" indent="-285750">
                  <a:lnSpc>
                    <a:spcPct val="150000"/>
                  </a:lnSpc>
                  <a:buFont typeface="Wingdings" panose="05000000000000000000" pitchFamily="2" charset="2"/>
                  <a:buChar char="q"/>
                </a:pPr>
                <a:r>
                  <a:rPr lang="en-US" b="0" dirty="0">
                    <a:latin typeface="+mn-lt"/>
                  </a:rPr>
                  <a:t>Similar to the commonly used models of uncollateralized exposure, the method produces accurate – with respect to the underlying assumptions of the Classical model – exposure numbers at the coarse grid time points, but provides no information on the exposure between the grid points.</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867400"/>
              </a:xfrm>
              <a:blipFill rotWithShape="1">
                <a:blip r:embed="rId3"/>
                <a:stretch>
                  <a:fillRect l="-1196" r="-1420" b="-1351"/>
                </a:stretch>
              </a:blipFill>
            </p:spPr>
            <p:txBody>
              <a:bodyPr/>
              <a:lstStyle/>
              <a:p>
                <a:r>
                  <a:rPr lang="en-US">
                    <a:noFill/>
                  </a:rPr>
                  <a:t> </a:t>
                </a:r>
              </a:p>
            </p:txBody>
          </p:sp>
        </mc:Fallback>
      </mc:AlternateContent>
    </p:spTree>
    <p:extLst>
      <p:ext uri="{BB962C8B-B14F-4D97-AF65-F5344CB8AC3E}">
        <p14:creationId xmlns:p14="http://schemas.microsoft.com/office/powerpoint/2010/main" val="17422261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91200"/>
          </a:xfrm>
        </p:spPr>
        <p:txBody>
          <a:bodyPr/>
          <a:lstStyle/>
          <a:p>
            <a:pPr algn="ctr">
              <a:lnSpc>
                <a:spcPct val="150000"/>
              </a:lnSpc>
            </a:pPr>
            <a:r>
              <a:rPr lang="en-US" sz="1600" dirty="0"/>
              <a:t>The Coarse Grid Lookback Method and its Shortcomings - 4</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Collateralized vs. Uncollateralized Grid Exposures</a:t>
            </a:r>
            <a:r>
              <a:rPr lang="en-US" dirty="0"/>
              <a:t>:</a:t>
            </a:r>
            <a:r>
              <a:rPr lang="en-US" b="0" dirty="0">
                <a:latin typeface="+mn-lt"/>
              </a:rPr>
              <a:t> For uncollateralized positions, the exposure profiles are reasonably smooth, so one can safely interpolate between the grid points for calculating integral quantities, such as the CVA.</a:t>
            </a:r>
          </a:p>
          <a:p>
            <a:pPr marL="530225" lvl="1" indent="-285750">
              <a:lnSpc>
                <a:spcPct val="150000"/>
              </a:lnSpc>
              <a:buFont typeface="Wingdings" panose="05000000000000000000" pitchFamily="2" charset="2"/>
              <a:buChar char="q"/>
            </a:pPr>
            <a:r>
              <a:rPr lang="en-US" b="0" dirty="0">
                <a:latin typeface="+mn-lt"/>
              </a:rPr>
              <a:t>In collateralized case, however, one cannot rely on such interpolations because the true exposures, as has been seen above, is likely to have spikes and jumps between the grid points.</a:t>
            </a:r>
          </a:p>
          <a:p>
            <a:pPr marL="530225" lvl="1" indent="-285750">
              <a:lnSpc>
                <a:spcPct val="150000"/>
              </a:lnSpc>
              <a:buFont typeface="Wingdings" panose="05000000000000000000" pitchFamily="2" charset="2"/>
              <a:buChar char="q"/>
            </a:pPr>
            <a:r>
              <a:rPr lang="en-US" b="0" dirty="0">
                <a:latin typeface="+mn-lt"/>
              </a:rPr>
              <a:t>The Coarse Grid Lookback method has no means to determining the position or the magnitude of the irregularities between the grid points, and thus, is not suitable for CVA or capital calculations.</a:t>
            </a:r>
          </a:p>
          <a:p>
            <a:pPr marL="285750" lvl="0" indent="-285750">
              <a:lnSpc>
                <a:spcPct val="150000"/>
              </a:lnSpc>
              <a:buFont typeface="Wingdings" panose="05000000000000000000" pitchFamily="2" charset="2"/>
              <a:buChar char="v"/>
            </a:pPr>
            <a:r>
              <a:rPr lang="en-US" u="sng" dirty="0"/>
              <a:t>Classical+ Model - Coarse Grid Impact</a:t>
            </a:r>
            <a:r>
              <a:rPr lang="en-US" dirty="0"/>
              <a:t>:</a:t>
            </a:r>
            <a:r>
              <a:rPr lang="en-US" b="0" dirty="0">
                <a:latin typeface="+mn-lt"/>
              </a:rPr>
              <a:t> To briefly expand on this, consider the Classical+ version of the classical model.</a:t>
            </a:r>
          </a:p>
          <a:p>
            <a:pPr marL="530225" lvl="1" indent="-285750">
              <a:lnSpc>
                <a:spcPct val="150000"/>
              </a:lnSpc>
              <a:buFont typeface="Wingdings" panose="05000000000000000000" pitchFamily="2" charset="2"/>
              <a:buChar char="q"/>
            </a:pPr>
            <a:r>
              <a:rPr lang="en-US" b="0" dirty="0">
                <a:latin typeface="+mn-lt"/>
              </a:rPr>
              <a:t>Here it is assumed that all trade flows are paid within the MPoR, where, as shown before, trade flows often result in exposure spikes.</a:t>
            </a:r>
          </a:p>
          <a:p>
            <a:pPr marL="530225" lvl="1" indent="-285750">
              <a:lnSpc>
                <a:spcPct val="150000"/>
              </a:lnSpc>
              <a:buFont typeface="Wingdings" panose="05000000000000000000" pitchFamily="2" charset="2"/>
              <a:buChar char="q"/>
            </a:pPr>
            <a:r>
              <a:rPr lang="en-US" b="0" dirty="0">
                <a:latin typeface="+mn-lt"/>
              </a:rPr>
              <a:t>Exposure profiles computed from daily time steps would consequently show spikes from all trade flows until the maturity of the portfolio.</a:t>
            </a:r>
          </a:p>
          <a:p>
            <a:pPr marL="285750" indent="-285750">
              <a:lnSpc>
                <a:spcPct val="150000"/>
              </a:lnSpc>
              <a:buFont typeface="Wingdings" panose="05000000000000000000" pitchFamily="2" charset="2"/>
              <a:buChar char="v"/>
            </a:pPr>
            <a:r>
              <a:rPr lang="en-US" u="sng" dirty="0"/>
              <a:t>Trade Flows outside the Simulated MPoR’s</a:t>
            </a:r>
            <a:r>
              <a:rPr lang="en-US" dirty="0"/>
              <a:t>:</a:t>
            </a:r>
            <a:r>
              <a:rPr lang="en-US" b="0" dirty="0">
                <a:latin typeface="+mn-lt"/>
              </a:rPr>
              <a:t> In contrast, in a typical implementation with sparsely spaced MPoR’s, only trade flows that happen to be within a sparsely simulated MPoR’s may result in spikes; the exposure profile would then miss all other flows.</a:t>
            </a:r>
          </a:p>
        </p:txBody>
      </p:sp>
    </p:spTree>
    <p:extLst>
      <p:ext uri="{BB962C8B-B14F-4D97-AF65-F5344CB8AC3E}">
        <p14:creationId xmlns:p14="http://schemas.microsoft.com/office/powerpoint/2010/main" val="2981481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p:sp>
        <p:nvSpPr>
          <p:cNvPr id="10" name="Text Placeholder 9"/>
          <p:cNvSpPr>
            <a:spLocks noGrp="1"/>
          </p:cNvSpPr>
          <p:nvPr>
            <p:ph type="body" sz="quarter" idx="15"/>
          </p:nvPr>
        </p:nvSpPr>
        <p:spPr>
          <a:xfrm>
            <a:off x="457200" y="990600"/>
            <a:ext cx="8153400" cy="5791200"/>
          </a:xfrm>
        </p:spPr>
        <p:txBody>
          <a:bodyPr/>
          <a:lstStyle/>
          <a:p>
            <a:pPr algn="ctr">
              <a:lnSpc>
                <a:spcPct val="150000"/>
              </a:lnSpc>
            </a:pPr>
            <a:r>
              <a:rPr lang="en-US" sz="1600" dirty="0"/>
              <a:t>The Coarse Grid Lookback Method and its Shortcomings - 5</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Simulation Calendar Impact on Exposure</a:t>
            </a:r>
            <a:r>
              <a:rPr lang="en-US" dirty="0"/>
              <a:t>:</a:t>
            </a:r>
            <a:r>
              <a:rPr lang="en-US" b="0" dirty="0">
                <a:latin typeface="+mn-lt"/>
              </a:rPr>
              <a:t> Furthermore, as the location of the simulation point will likely change with the advancement in the calendar time, trade flows would move in and out of the simulated MPoR’s, and the exposure profile one report on any given day may very well differ significantly from those that were reported the day before.</a:t>
            </a:r>
          </a:p>
          <a:p>
            <a:pPr marL="530225" lvl="1" indent="-285750">
              <a:lnSpc>
                <a:spcPct val="150000"/>
              </a:lnSpc>
              <a:buFont typeface="Wingdings" panose="05000000000000000000" pitchFamily="2" charset="2"/>
              <a:buChar char="q"/>
            </a:pPr>
            <a:r>
              <a:rPr lang="en-US" b="0" dirty="0">
                <a:latin typeface="+mn-lt"/>
              </a:rPr>
              <a:t>This in turn causes CVA or risk capital to exhibit significant, and entirely spurious, oscillations.</a:t>
            </a:r>
          </a:p>
          <a:p>
            <a:pPr marL="285750" lvl="0" indent="-285750">
              <a:lnSpc>
                <a:spcPct val="150000"/>
              </a:lnSpc>
              <a:buFont typeface="Wingdings" panose="05000000000000000000" pitchFamily="2" charset="2"/>
              <a:buChar char="v"/>
            </a:pPr>
            <a:r>
              <a:rPr lang="en-US" u="sng" dirty="0"/>
              <a:t>Classical- Model - Coarse Grid Impact</a:t>
            </a:r>
            <a:r>
              <a:rPr lang="en-US" dirty="0"/>
              <a:t>:</a:t>
            </a:r>
            <a:r>
              <a:rPr lang="en-US" b="0" dirty="0">
                <a:latin typeface="+mn-lt"/>
              </a:rPr>
              <a:t> While the Classical- exposure model does not exhibit outright spikes, its exposure profiles still exhibit jumps around significant trade flows.</a:t>
            </a:r>
          </a:p>
          <a:p>
            <a:pPr marL="530225" lvl="1" indent="-285750">
              <a:lnSpc>
                <a:spcPct val="150000"/>
              </a:lnSpc>
              <a:buFont typeface="Wingdings" panose="05000000000000000000" pitchFamily="2" charset="2"/>
              <a:buChar char="q"/>
            </a:pPr>
            <a:r>
              <a:rPr lang="en-US" b="0" dirty="0">
                <a:latin typeface="+mn-lt"/>
              </a:rPr>
              <a:t>The classical coarse grained implementation would not be able to resolve the position of these jumps, instead only showing the conservative jumps between two exposure measurement points often separated by many months.</a:t>
            </a:r>
          </a:p>
          <a:p>
            <a:pPr marL="530225" lvl="1" indent="-285750">
              <a:lnSpc>
                <a:spcPct val="150000"/>
              </a:lnSpc>
              <a:buFont typeface="Wingdings" panose="05000000000000000000" pitchFamily="2" charset="2"/>
              <a:buChar char="q"/>
            </a:pPr>
            <a:r>
              <a:rPr lang="en-US" b="0" dirty="0">
                <a:latin typeface="+mn-lt"/>
              </a:rPr>
              <a:t>This creates another source of instability, present in both the Classical- and the Classical+ versions of the classical model.</a:t>
            </a:r>
          </a:p>
          <a:p>
            <a:pPr lvl="0">
              <a:lnSpc>
                <a:spcPct val="150000"/>
              </a:lnSpc>
            </a:pPr>
            <a:endParaRPr lang="en-US" b="0" dirty="0">
              <a:latin typeface="+mn-lt"/>
            </a:endParaRPr>
          </a:p>
        </p:txBody>
      </p:sp>
    </p:spTree>
    <p:extLst>
      <p:ext uri="{BB962C8B-B14F-4D97-AF65-F5344CB8AC3E}">
        <p14:creationId xmlns:p14="http://schemas.microsoft.com/office/powerpoint/2010/main" val="3263371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91200"/>
              </a:xfrm>
            </p:spPr>
            <p:txBody>
              <a:bodyPr/>
              <a:lstStyle/>
              <a:p>
                <a:pPr algn="ctr">
                  <a:lnSpc>
                    <a:spcPct val="150000"/>
                  </a:lnSpc>
                </a:pPr>
                <a:r>
                  <a:rPr lang="en-US" sz="1600" dirty="0"/>
                  <a:t>The Coarse Grid Lookback Method and its Shortcomings - 6</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Illustration using the Forward CVA</a:t>
                </a:r>
                <a:r>
                  <a:rPr lang="en-US" dirty="0"/>
                  <a:t>:</a:t>
                </a:r>
                <a:r>
                  <a:rPr lang="en-US" b="0" dirty="0">
                    <a:latin typeface="+mn-lt"/>
                  </a:rPr>
                  <a:t> To illustrate the effects described above, Andersen, Pykhtin, and Sokol (2017) define the concept of time </a:t>
                </a:r>
                <a14:m>
                  <m:oMath xmlns:m="http://schemas.openxmlformats.org/officeDocument/2006/math">
                    <m:r>
                      <a:rPr lang="en-US" b="0" i="1">
                        <a:latin typeface="Cambria Math"/>
                      </a:rPr>
                      <m:t>𝑡</m:t>
                    </m:r>
                  </m:oMath>
                </a14:m>
                <a:r>
                  <a:rPr lang="en-US" b="0" dirty="0">
                    <a:latin typeface="+mn-lt"/>
                  </a:rPr>
                  <a:t> forward CVA, denoted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𝐶𝑉𝐴</m:t>
                        </m:r>
                      </m:e>
                      <m:sub>
                        <m:r>
                          <a:rPr lang="en-US" b="0" i="1">
                            <a:latin typeface="Cambria Math"/>
                          </a:rPr>
                          <m:t>𝑡</m:t>
                        </m:r>
                      </m:sub>
                    </m:sSub>
                  </m:oMath>
                </a14:m>
                <a:r>
                  <a:rPr lang="en-US" b="0" dirty="0">
                    <a:latin typeface="+mn-lt"/>
                  </a:rPr>
                  <a:t>, obtained by</a:t>
                </a:r>
              </a:p>
              <a:p>
                <a:pPr lvl="2">
                  <a:lnSpc>
                    <a:spcPct val="150000"/>
                  </a:lnSpc>
                  <a:buFont typeface="Wingdings" panose="05000000000000000000" pitchFamily="2" charset="2"/>
                  <a:buChar char="q"/>
                </a:pPr>
                <a:r>
                  <a:rPr lang="en-US" dirty="0"/>
                  <a:t>Changing the lower integration limit in</a:t>
                </a:r>
              </a:p>
              <a:p>
                <a:pPr>
                  <a:lnSpc>
                    <a:spcPct val="150000"/>
                  </a:lnSpc>
                </a:pPr>
                <a:endParaRPr lang="en-US" b="0" dirty="0">
                  <a:latin typeface="+mn-lt"/>
                </a:endParaRPr>
              </a:p>
              <a:p>
                <a:pPr>
                  <a:lnSpc>
                    <a:spcPct val="150000"/>
                  </a:lnSpc>
                </a:pPr>
                <a14:m>
                  <m:oMathPara xmlns:m="http://schemas.openxmlformats.org/officeDocument/2006/math">
                    <m:oMathParaPr>
                      <m:jc m:val="centerGroup"/>
                    </m:oMathParaPr>
                    <m:oMath xmlns:m="http://schemas.openxmlformats.org/officeDocument/2006/math">
                      <m:r>
                        <a:rPr lang="en-US" b="0" i="1">
                          <a:latin typeface="Cambria Math"/>
                        </a:rPr>
                        <m:t>𝐶𝑉𝐴</m:t>
                      </m:r>
                      <m:r>
                        <a:rPr lang="en-US" b="0" i="1">
                          <a:latin typeface="Cambria Math"/>
                        </a:rPr>
                        <m:t>=</m:t>
                      </m:r>
                      <m:d>
                        <m:dPr>
                          <m:ctrlPr>
                            <a:rPr lang="en-US" b="0" i="1">
                              <a:latin typeface="Cambria Math" panose="02040503050406030204" pitchFamily="18" charset="0"/>
                            </a:rPr>
                          </m:ctrlPr>
                        </m:dPr>
                        <m:e>
                          <m:r>
                            <a:rPr lang="en-US" b="0" i="1">
                              <a:latin typeface="Cambria Math"/>
                            </a:rPr>
                            <m:t>1−</m:t>
                          </m:r>
                          <m:r>
                            <a:rPr lang="en-US" b="0" i="1">
                              <a:latin typeface="Cambria Math"/>
                            </a:rPr>
                            <m:t>𝑅</m:t>
                          </m:r>
                        </m:e>
                      </m:d>
                      <m:nary>
                        <m:naryPr>
                          <m:limLoc m:val="undOvr"/>
                          <m:ctrlPr>
                            <a:rPr lang="en-US" b="0" i="1">
                              <a:latin typeface="Cambria Math" panose="02040503050406030204" pitchFamily="18" charset="0"/>
                            </a:rPr>
                          </m:ctrlPr>
                        </m:naryPr>
                        <m:sub>
                          <m:r>
                            <a:rPr lang="en-US" b="0" i="1">
                              <a:latin typeface="Cambria Math"/>
                            </a:rPr>
                            <m:t>0</m:t>
                          </m:r>
                        </m:sub>
                        <m:sup>
                          <m:r>
                            <a:rPr lang="en-US" b="0" i="1">
                              <a:latin typeface="Cambria Math"/>
                            </a:rPr>
                            <m:t>∞</m:t>
                          </m:r>
                        </m:sup>
                        <m:e>
                          <m:r>
                            <a:rPr lang="en-US" b="0" i="1">
                              <a:latin typeface="Cambria Math"/>
                            </a:rPr>
                            <m:t>𝑃</m:t>
                          </m:r>
                          <m:d>
                            <m:dPr>
                              <m:ctrlPr>
                                <a:rPr lang="en-US" b="0" i="1">
                                  <a:latin typeface="Cambria Math" panose="02040503050406030204" pitchFamily="18" charset="0"/>
                                </a:rPr>
                              </m:ctrlPr>
                            </m:dPr>
                            <m:e>
                              <m:r>
                                <a:rPr lang="en-US" b="0" i="1">
                                  <a:latin typeface="Cambria Math"/>
                                </a:rPr>
                                <m:t>𝑢</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e>
                          </m:d>
                          <m:r>
                            <a:rPr lang="en-US" b="0" i="1">
                              <a:latin typeface="Cambria Math"/>
                            </a:rPr>
                            <m:t>𝐸𝐸</m:t>
                          </m:r>
                          <m:d>
                            <m:dPr>
                              <m:ctrlPr>
                                <a:rPr lang="en-US" b="0" i="1">
                                  <a:latin typeface="Cambria Math" panose="02040503050406030204" pitchFamily="18" charset="0"/>
                                </a:rPr>
                              </m:ctrlPr>
                            </m:dPr>
                            <m:e>
                              <m:r>
                                <a:rPr lang="en-US" b="0" i="1">
                                  <a:latin typeface="Cambria Math"/>
                                </a:rPr>
                                <m:t>𝑢</m:t>
                              </m:r>
                              <m:r>
                                <a:rPr lang="en-US" b="0" i="1">
                                  <a:latin typeface="Cambria Math"/>
                                </a:rPr>
                                <m:t>+</m:t>
                              </m:r>
                              <m:sSub>
                                <m:sSubPr>
                                  <m:ctrlPr>
                                    <a:rPr lang="en-US" b="0" i="1">
                                      <a:latin typeface="Cambria Math" panose="02040503050406030204" pitchFamily="18" charset="0"/>
                                    </a:rPr>
                                  </m:ctrlPr>
                                </m:sSubPr>
                                <m:e>
                                  <m:r>
                                    <a:rPr lang="en-US" b="0" i="1">
                                      <a:latin typeface="Cambria Math"/>
                                    </a:rPr>
                                    <m:t>𝛿</m:t>
                                  </m:r>
                                </m:e>
                                <m:sub>
                                  <m:r>
                                    <a:rPr lang="en-US" b="0" i="1">
                                      <a:latin typeface="Cambria Math"/>
                                    </a:rPr>
                                    <m:t>𝐶</m:t>
                                  </m:r>
                                </m:sub>
                              </m:sSub>
                              <m:r>
                                <a:rPr lang="en-US" b="0" i="1">
                                  <a:latin typeface="Cambria Math"/>
                                </a:rPr>
                                <m:t>′</m:t>
                              </m:r>
                            </m:e>
                          </m:d>
                          <m:r>
                            <a:rPr lang="en-US" b="0" i="1">
                              <a:latin typeface="Cambria Math"/>
                            </a:rPr>
                            <m:t>𝑑𝑋</m:t>
                          </m:r>
                          <m:d>
                            <m:dPr>
                              <m:ctrlPr>
                                <a:rPr lang="en-US" b="0" i="1">
                                  <a:latin typeface="Cambria Math" panose="02040503050406030204" pitchFamily="18" charset="0"/>
                                </a:rPr>
                              </m:ctrlPr>
                            </m:dPr>
                            <m:e>
                              <m:r>
                                <a:rPr lang="en-US" b="0" i="1">
                                  <a:latin typeface="Cambria Math"/>
                                </a:rPr>
                                <m:t>𝑢</m:t>
                              </m:r>
                            </m:e>
                          </m:d>
                        </m:e>
                      </m:nary>
                    </m:oMath>
                  </m:oMathPara>
                </a14:m>
                <a:endParaRPr lang="en-US" b="0" dirty="0">
                  <a:latin typeface="+mn-lt"/>
                </a:endParaRPr>
              </a:p>
              <a:p>
                <a:pPr>
                  <a:lnSpc>
                    <a:spcPct val="150000"/>
                  </a:lnSpc>
                </a:pPr>
                <a:endParaRPr lang="en-US" b="0" dirty="0">
                  <a:latin typeface="+mn-lt"/>
                </a:endParaRPr>
              </a:p>
              <a:p>
                <a:pPr marL="387350" lvl="3" indent="0">
                  <a:lnSpc>
                    <a:spcPct val="150000"/>
                  </a:lnSpc>
                  <a:buNone/>
                </a:pPr>
                <a:r>
                  <a:rPr lang="en-US" b="0" dirty="0">
                    <a:latin typeface="+mn-lt"/>
                  </a:rPr>
                  <a:t>from </a:t>
                </a:r>
                <a14:m>
                  <m:oMath xmlns:m="http://schemas.openxmlformats.org/officeDocument/2006/math">
                    <m:r>
                      <a:rPr lang="en-US" b="0" i="1">
                        <a:latin typeface="Cambria Math"/>
                      </a:rPr>
                      <m:t>0</m:t>
                    </m:r>
                  </m:oMath>
                </a14:m>
                <a:r>
                  <a:rPr lang="en-US" b="0" dirty="0">
                    <a:latin typeface="+mn-lt"/>
                  </a:rPr>
                  <a:t> to </a:t>
                </a:r>
                <a14:m>
                  <m:oMath xmlns:m="http://schemas.openxmlformats.org/officeDocument/2006/math">
                    <m:r>
                      <a:rPr lang="en-US" b="0" i="1">
                        <a:latin typeface="Cambria Math"/>
                      </a:rPr>
                      <m:t>𝑡</m:t>
                    </m:r>
                  </m:oMath>
                </a14:m>
                <a:r>
                  <a:rPr lang="en-US" b="0" dirty="0">
                    <a:latin typeface="+mn-lt"/>
                  </a:rPr>
                  <a:t>, and</a:t>
                </a:r>
              </a:p>
              <a:p>
                <a:pPr lvl="2">
                  <a:lnSpc>
                    <a:spcPct val="150000"/>
                  </a:lnSpc>
                  <a:buFont typeface="Wingdings" panose="05000000000000000000" pitchFamily="2" charset="2"/>
                  <a:buChar char="q"/>
                </a:pPr>
                <a:r>
                  <a:rPr lang="en-US" dirty="0"/>
                  <a:t>Dividing the result by </a:t>
                </a:r>
                <a14:m>
                  <m:oMath xmlns:m="http://schemas.openxmlformats.org/officeDocument/2006/math">
                    <m:r>
                      <a:rPr lang="en-US" b="0" i="1">
                        <a:latin typeface="Cambria Math"/>
                      </a:rPr>
                      <m:t>𝑃</m:t>
                    </m:r>
                    <m:d>
                      <m:dPr>
                        <m:ctrlPr>
                          <a:rPr lang="en-US" i="1">
                            <a:latin typeface="Cambria Math" panose="02040503050406030204" pitchFamily="18" charset="0"/>
                          </a:rPr>
                        </m:ctrlPr>
                      </m:dPr>
                      <m:e>
                        <m:r>
                          <a:rPr lang="en-US" b="0" i="1">
                            <a:latin typeface="Cambria Math"/>
                          </a:rPr>
                          <m:t>𝑡</m:t>
                        </m:r>
                      </m:e>
                    </m:d>
                    <m:r>
                      <a:rPr lang="en-US" b="0" i="1">
                        <a:latin typeface="Cambria Math"/>
                      </a:rPr>
                      <m:t>𝑋</m:t>
                    </m:r>
                    <m:d>
                      <m:dPr>
                        <m:ctrlPr>
                          <a:rPr lang="en-US" i="1">
                            <a:latin typeface="Cambria Math" panose="02040503050406030204" pitchFamily="18" charset="0"/>
                          </a:rPr>
                        </m:ctrlPr>
                      </m:dPr>
                      <m:e>
                        <m:r>
                          <a:rPr lang="en-US" b="0" i="1">
                            <a:latin typeface="Cambria Math"/>
                          </a:rPr>
                          <m:t>𝑡</m:t>
                        </m:r>
                      </m:e>
                    </m:d>
                  </m:oMath>
                </a14:m>
                <a:r>
                  <a:rPr lang="en-US" dirty="0"/>
                  <a:t>.</a:t>
                </a:r>
              </a:p>
              <a:p>
                <a:pPr lvl="2">
                  <a:lnSpc>
                    <a:spcPct val="150000"/>
                  </a:lnSpc>
                  <a:buFont typeface="Wingdings" panose="05000000000000000000" pitchFamily="2" charset="2"/>
                  <a:buChar char="q"/>
                </a:pPr>
                <a:r>
                  <a:rPr lang="en-US" b="0" dirty="0">
                    <a:latin typeface="+mn-lt"/>
                  </a:rPr>
                  <a:t>Using the same portfolio of 50 EUR-USD cross-currency swaps, they show the </a:t>
                </a:r>
                <a14:m>
                  <m:oMath xmlns:m="http://schemas.openxmlformats.org/officeDocument/2006/math">
                    <m:r>
                      <a:rPr lang="en-US" b="0" i="1">
                        <a:latin typeface="Cambria Math"/>
                      </a:rPr>
                      <m:t>𝑡</m:t>
                    </m:r>
                  </m:oMath>
                </a14:m>
                <a:r>
                  <a:rPr lang="en-US" b="0" dirty="0">
                    <a:latin typeface="+mn-lt"/>
                  </a:rPr>
                  <a:t>-dependence of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𝐶𝑉𝐴</m:t>
                        </m:r>
                      </m:e>
                      <m:sub>
                        <m:r>
                          <a:rPr lang="en-US" b="0" i="1">
                            <a:latin typeface="Cambria Math"/>
                          </a:rPr>
                          <m:t>𝑡</m:t>
                        </m:r>
                      </m:sub>
                    </m:sSub>
                  </m:oMath>
                </a14:m>
                <a:r>
                  <a:rPr lang="en-US" b="0" dirty="0">
                    <a:latin typeface="+mn-lt"/>
                  </a:rPr>
                  <a:t> on a daily grid to portfolio maturity.</a:t>
                </a:r>
              </a:p>
              <a:p>
                <a:pPr>
                  <a:lnSpc>
                    <a:spcPct val="150000"/>
                  </a:lnSpc>
                </a:pPr>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91200"/>
              </a:xfrm>
              <a:blipFill rotWithShape="1">
                <a:blip r:embed="rId3"/>
                <a:stretch>
                  <a:fillRect l="-1196" r="-374"/>
                </a:stretch>
              </a:blipFill>
            </p:spPr>
            <p:txBody>
              <a:bodyPr/>
              <a:lstStyle/>
              <a:p>
                <a:r>
                  <a:rPr lang="en-US">
                    <a:noFill/>
                  </a:rPr>
                  <a:t> </a:t>
                </a:r>
              </a:p>
            </p:txBody>
          </p:sp>
        </mc:Fallback>
      </mc:AlternateContent>
    </p:spTree>
    <p:extLst>
      <p:ext uri="{BB962C8B-B14F-4D97-AF65-F5344CB8AC3E}">
        <p14:creationId xmlns:p14="http://schemas.microsoft.com/office/powerpoint/2010/main" val="25906039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91200"/>
              </a:xfrm>
            </p:spPr>
            <p:txBody>
              <a:bodyPr/>
              <a:lstStyle/>
              <a:p>
                <a:pPr algn="ctr">
                  <a:lnSpc>
                    <a:spcPct val="150000"/>
                  </a:lnSpc>
                </a:pPr>
                <a:r>
                  <a:rPr lang="en-US" sz="1600" dirty="0"/>
                  <a:t>The Coarse Grid Lookback Method and its Shortcomings - 7</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Spurious Oscillations from Moving Windows</a:t>
                </a:r>
                <a:r>
                  <a:rPr lang="en-US" dirty="0"/>
                  <a:t>:</a:t>
                </a:r>
                <a:r>
                  <a:rPr lang="en-US" b="0" dirty="0">
                    <a:latin typeface="+mn-lt"/>
                  </a:rPr>
                  <a:t> As CVA is an integral of exposures, spikes in exposure profile profiles should result in jumps rather than oscillations in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𝐶𝑉𝐴</m:t>
                        </m:r>
                      </m:e>
                      <m:sub>
                        <m:r>
                          <a:rPr lang="en-US" b="0" i="1">
                            <a:latin typeface="Cambria Math"/>
                          </a:rPr>
                          <m:t>𝑡</m:t>
                        </m:r>
                      </m:sub>
                    </m:sSub>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However, when one of the Coarse Grid Lookback method’s sparsely located </a:t>
                </a:r>
                <a:r>
                  <a:rPr lang="en-US" b="0" i="1" dirty="0">
                    <a:latin typeface="+mn-lt"/>
                  </a:rPr>
                  <a:t>MPoR window</a:t>
                </a:r>
                <a:r>
                  <a:rPr lang="en-US" b="0" dirty="0">
                    <a:latin typeface="+mn-lt"/>
                  </a:rPr>
                  <a:t> moves past a large trade flow, the contribution to the CVA temporarily increases only to drop back when the window moves past the large trade flow.</a:t>
                </a:r>
              </a:p>
              <a:p>
                <a:pPr marL="530225" lvl="1" indent="-285750">
                  <a:lnSpc>
                    <a:spcPct val="150000"/>
                  </a:lnSpc>
                  <a:buFont typeface="Wingdings" panose="05000000000000000000" pitchFamily="2" charset="2"/>
                  <a:buChar char="q"/>
                </a:pPr>
                <a:r>
                  <a:rPr lang="en-US" b="0" dirty="0">
                    <a:latin typeface="+mn-lt"/>
                  </a:rPr>
                  <a:t>As illustrated by Andersen, Pykhtin, and Sokol (2017), such oscillations are spurious and their presence is highly unattractive when CVA is computed and reported as part of daily P&amp;L.</a:t>
                </a:r>
              </a:p>
              <a:p>
                <a:pPr lvl="0"/>
                <a:endParaRPr lang="en-US" dirty="0"/>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91200"/>
              </a:xfrm>
              <a:blipFill rotWithShape="1">
                <a:blip r:embed="rId3"/>
                <a:stretch>
                  <a:fillRect l="-1196" r="-747"/>
                </a:stretch>
              </a:blipFill>
            </p:spPr>
            <p:txBody>
              <a:bodyPr/>
              <a:lstStyle/>
              <a:p>
                <a:r>
                  <a:rPr lang="en-US">
                    <a:noFill/>
                  </a:rPr>
                  <a:t> </a:t>
                </a:r>
              </a:p>
            </p:txBody>
          </p:sp>
        </mc:Fallback>
      </mc:AlternateContent>
    </p:spTree>
    <p:extLst>
      <p:ext uri="{BB962C8B-B14F-4D97-AF65-F5344CB8AC3E}">
        <p14:creationId xmlns:p14="http://schemas.microsoft.com/office/powerpoint/2010/main" val="1571113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91200"/>
              </a:xfrm>
            </p:spPr>
            <p:txBody>
              <a:bodyPr/>
              <a:lstStyle/>
              <a:p>
                <a:pPr algn="ctr">
                  <a:lnSpc>
                    <a:spcPct val="150000"/>
                  </a:lnSpc>
                </a:pPr>
                <a:r>
                  <a:rPr lang="en-US" sz="1600" dirty="0"/>
                  <a:t>Brownian Bridge Method - 1</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Brute Force Portfolio Value Simulation</a:t>
                </a:r>
                <a:r>
                  <a:rPr lang="en-US" dirty="0"/>
                  <a:t>:</a:t>
                </a:r>
                <a:r>
                  <a:rPr lang="en-US" b="0" dirty="0">
                    <a:latin typeface="+mn-lt"/>
                  </a:rPr>
                  <a:t> Overcoming the deficiencies outlined in the previous section is, unfortunately, prohibitively expensive for large portfolios, mostly due to the expense of repricing the entire portfolio at each simulation path and each observation date.</a:t>
                </a:r>
              </a:p>
              <a:p>
                <a:pPr marL="285750" lvl="0" indent="-285750">
                  <a:lnSpc>
                    <a:spcPct val="150000"/>
                  </a:lnSpc>
                  <a:buFont typeface="Wingdings" panose="05000000000000000000" pitchFamily="2" charset="2"/>
                  <a:buChar char="v"/>
                </a:pPr>
                <a:r>
                  <a:rPr lang="en-US" u="sng" dirty="0"/>
                  <a:t>Daily Simulation of Risk Factors</a:t>
                </a:r>
                <a:r>
                  <a:rPr lang="en-US" dirty="0"/>
                  <a:t>:</a:t>
                </a:r>
                <a:r>
                  <a:rPr lang="en-US" b="0" dirty="0">
                    <a:latin typeface="+mn-lt"/>
                  </a:rPr>
                  <a:t> On the other hand, merely simulating the risk factors at a daily resolution is generally feasible, as the number of the simulated risk factors is typically relatively small (i.e., several hundred) and the equations driving the risk factor dynamics are usually simple.</a:t>
                </a:r>
              </a:p>
              <a:p>
                <a:pPr marL="285750" lvl="0" indent="-285750">
                  <a:lnSpc>
                    <a:spcPct val="150000"/>
                  </a:lnSpc>
                  <a:buFont typeface="Wingdings" panose="05000000000000000000" pitchFamily="2" charset="2"/>
                  <a:buChar char="v"/>
                </a:pPr>
                <a:r>
                  <a:rPr lang="en-US" u="sng" dirty="0"/>
                  <a:t>Generation of Daily Trade Flows</a:t>
                </a:r>
                <a:r>
                  <a:rPr lang="en-US" dirty="0"/>
                  <a:t>:</a:t>
                </a:r>
                <a:r>
                  <a:rPr lang="en-US" b="0" dirty="0">
                    <a:latin typeface="+mn-lt"/>
                  </a:rPr>
                  <a:t> Furthermore, having produced risk factors on a daily grid, one can normally also produce all realized trade flows along each path because trade flows, unlike trade prices, are usually simple functions of the realized risk factors.</a:t>
                </a:r>
              </a:p>
              <a:p>
                <a:pPr marL="285750" indent="-285750">
                  <a:lnSpc>
                    <a:spcPct val="150000"/>
                  </a:lnSpc>
                  <a:buFont typeface="Wingdings" panose="05000000000000000000" pitchFamily="2" charset="2"/>
                  <a:buChar char="v"/>
                </a:pPr>
                <a:r>
                  <a:rPr lang="en-US" u="sng" dirty="0"/>
                  <a:t>Risk Factors under Daily Resolution</a:t>
                </a:r>
                <a:r>
                  <a:rPr lang="en-US" dirty="0"/>
                  <a:t>:</a:t>
                </a:r>
                <a:r>
                  <a:rPr lang="en-US" b="0" dirty="0">
                    <a:latin typeface="+mn-lt"/>
                  </a:rPr>
                  <a:t> Based on these observations, Andersen, Pykhtin, and Sokol (2017) propose the following algorithm for generating paths of portfolio values and trade flows on a daily time grid.</a:t>
                </a:r>
              </a:p>
              <a:p>
                <a:pPr marL="530225" lvl="1" indent="-285750">
                  <a:lnSpc>
                    <a:spcPct val="150000"/>
                  </a:lnSpc>
                  <a:buFont typeface="Wingdings" panose="05000000000000000000" pitchFamily="2" charset="2"/>
                  <a:buChar char="q"/>
                </a:pPr>
                <a:r>
                  <a:rPr lang="en-US" b="0" dirty="0">
                    <a:latin typeface="+mn-lt"/>
                  </a:rPr>
                  <a:t>First, simulate paths of market risk factors with daily resolution.</a:t>
                </a:r>
              </a:p>
              <a:p>
                <a:pPr marL="285750" indent="-285750">
                  <a:lnSpc>
                    <a:spcPct val="150000"/>
                  </a:lnSpc>
                  <a:buFont typeface="Wingdings" panose="05000000000000000000" pitchFamily="2" charset="2"/>
                  <a:buChar char="v"/>
                </a:pPr>
                <a:r>
                  <a:rPr lang="en-US" u="sng" dirty="0"/>
                  <a:t>Trade Flow under Daily Resolution</a:t>
                </a:r>
                <a:r>
                  <a:rPr lang="en-US" dirty="0"/>
                  <a:t>:</a:t>
                </a:r>
                <a:r>
                  <a:rPr lang="en-US" b="0" dirty="0">
                    <a:latin typeface="+mn-lt"/>
                  </a:rPr>
                  <a:t> For each path </a:t>
                </a:r>
                <a14:m>
                  <m:oMath xmlns:m="http://schemas.openxmlformats.org/officeDocument/2006/math">
                    <m:r>
                      <a:rPr lang="en-US" b="0" i="1">
                        <a:latin typeface="Cambria Math"/>
                      </a:rPr>
                      <m:t>𝑚</m:t>
                    </m:r>
                  </m:oMath>
                </a14:m>
                <a:r>
                  <a:rPr lang="en-US" b="0" dirty="0">
                    <a:latin typeface="+mn-lt"/>
                  </a:rPr>
                  <a:t>, use the simulated market risk factors to calculate trade flows on the path with daily resolution.</a:t>
                </a: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91200"/>
              </a:xfrm>
              <a:blipFill rotWithShape="1">
                <a:blip r:embed="rId3"/>
                <a:stretch>
                  <a:fillRect l="-1196" r="-1868"/>
                </a:stretch>
              </a:blipFill>
            </p:spPr>
            <p:txBody>
              <a:bodyPr/>
              <a:lstStyle/>
              <a:p>
                <a:r>
                  <a:rPr lang="en-US">
                    <a:noFill/>
                  </a:rPr>
                  <a:t> </a:t>
                </a:r>
              </a:p>
            </p:txBody>
          </p:sp>
        </mc:Fallback>
      </mc:AlternateContent>
    </p:spTree>
    <p:extLst>
      <p:ext uri="{BB962C8B-B14F-4D97-AF65-F5344CB8AC3E}">
        <p14:creationId xmlns:p14="http://schemas.microsoft.com/office/powerpoint/2010/main" val="22067995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91200"/>
              </a:xfrm>
            </p:spPr>
            <p:txBody>
              <a:bodyPr/>
              <a:lstStyle/>
              <a:p>
                <a:pPr algn="ctr">
                  <a:lnSpc>
                    <a:spcPct val="150000"/>
                  </a:lnSpc>
                </a:pPr>
                <a:r>
                  <a:rPr lang="en-US" sz="1600" dirty="0"/>
                  <a:t>Brownian Bridge Method - 2</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Coarse Grid Path Portfolio Valuation</a:t>
                </a:r>
                <a:r>
                  <a:rPr lang="en-US" dirty="0"/>
                  <a:t>:</a:t>
                </a:r>
                <a:r>
                  <a:rPr lang="en-US" b="0" dirty="0">
                    <a:latin typeface="+mn-lt"/>
                  </a:rPr>
                  <a:t> For each path </a:t>
                </a:r>
                <a14:m>
                  <m:oMath xmlns:m="http://schemas.openxmlformats.org/officeDocument/2006/math">
                    <m:r>
                      <a:rPr lang="en-US" b="0" i="1">
                        <a:latin typeface="Cambria Math"/>
                      </a:rPr>
                      <m:t>𝑚</m:t>
                    </m:r>
                  </m:oMath>
                </a14:m>
                <a:r>
                  <a:rPr lang="en-US" b="0" dirty="0">
                    <a:latin typeface="+mn-lt"/>
                  </a:rPr>
                  <a:t> and each coarse portfolio valuation time point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r>
                      <a:rPr lang="en-US" b="0" i="1">
                        <a:latin typeface="Cambria Math"/>
                      </a:rPr>
                      <m:t> </m:t>
                    </m:r>
                    <m:d>
                      <m:dPr>
                        <m:ctrlPr>
                          <a:rPr lang="en-US" b="0" i="1">
                            <a:latin typeface="Cambria Math" panose="02040503050406030204" pitchFamily="18" charset="0"/>
                          </a:rPr>
                        </m:ctrlPr>
                      </m:dPr>
                      <m:e>
                        <m:r>
                          <a:rPr lang="en-US" b="0" i="1">
                            <a:latin typeface="Cambria Math"/>
                          </a:rPr>
                          <m:t>𝑗</m:t>
                        </m:r>
                        <m:r>
                          <a:rPr lang="en-US" b="0" i="1">
                            <a:latin typeface="Cambria Math"/>
                          </a:rPr>
                          <m:t>=1, ⋯, </m:t>
                        </m:r>
                        <m:r>
                          <a:rPr lang="en-US" b="0" i="1">
                            <a:latin typeface="Cambria Math"/>
                          </a:rPr>
                          <m:t>𝐽</m:t>
                        </m:r>
                      </m:e>
                    </m:d>
                  </m:oMath>
                </a14:m>
                <a:r>
                  <a:rPr lang="en-US" b="0" dirty="0">
                    <a:latin typeface="+mn-lt"/>
                  </a:rPr>
                  <a:t> use the simulated risk factors to calculate portfolio value on the path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oMath>
                </a14:m>
                <a:endParaRPr lang="en-US" b="0" dirty="0">
                  <a:latin typeface="+mn-lt"/>
                </a:endParaRPr>
              </a:p>
              <a:p>
                <a:pPr marL="285750" lvl="0" indent="-285750">
                  <a:lnSpc>
                    <a:spcPct val="150000"/>
                  </a:lnSpc>
                  <a:buFont typeface="Wingdings" panose="05000000000000000000" pitchFamily="2" charset="2"/>
                  <a:buChar char="v"/>
                </a:pPr>
                <a:r>
                  <a:rPr lang="en-US" u="sng" dirty="0"/>
                  <a:t>Trade Flow Adjusted Forward Value</a:t>
                </a:r>
                <a:r>
                  <a:rPr lang="en-US" dirty="0"/>
                  <a:t>:</a:t>
                </a:r>
                <a:r>
                  <a:rPr lang="en-US" b="0" dirty="0">
                    <a:latin typeface="+mn-lt"/>
                  </a:rPr>
                  <a:t> For each path </a:t>
                </a:r>
                <a14:m>
                  <m:oMath xmlns:m="http://schemas.openxmlformats.org/officeDocument/2006/math">
                    <m:r>
                      <a:rPr lang="en-US" b="0" i="1">
                        <a:latin typeface="Cambria Math"/>
                      </a:rPr>
                      <m:t>𝑚</m:t>
                    </m:r>
                  </m:oMath>
                </a14:m>
                <a:r>
                  <a:rPr lang="en-US" b="0" dirty="0">
                    <a:latin typeface="+mn-lt"/>
                  </a:rPr>
                  <a:t> and each time point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oMath>
                </a14:m>
                <a:r>
                  <a:rPr lang="en-US" b="0" dirty="0">
                    <a:latin typeface="+mn-lt"/>
                  </a:rPr>
                  <a:t> use the trade flows realized on the path between times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oMath>
                </a14:m>
                <a:r>
                  <a:rPr lang="en-US" b="0" dirty="0">
                    <a:latin typeface="+mn-lt"/>
                  </a:rPr>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oMath>
                </a14:m>
                <a:r>
                  <a:rPr lang="en-US" b="0" dirty="0">
                    <a:latin typeface="+mn-lt"/>
                  </a:rPr>
                  <a:t> to calculate the </a:t>
                </a:r>
                <a:r>
                  <a:rPr lang="en-US" b="0" i="1" dirty="0">
                    <a:latin typeface="+mn-lt"/>
                  </a:rPr>
                  <a:t>forward</a:t>
                </a:r>
                <a:r>
                  <a:rPr lang="en-US" b="0" dirty="0">
                    <a:latin typeface="+mn-lt"/>
                  </a:rPr>
                  <a:t> to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oMath>
                </a14:m>
                <a:r>
                  <a:rPr lang="en-US" b="0" dirty="0">
                    <a:latin typeface="+mn-lt"/>
                  </a:rPr>
                  <a:t> portfolio value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sub>
                    </m:sSub>
                    <m:r>
                      <a:rPr lang="en-US" b="0" i="1">
                        <a:latin typeface="Cambria Math"/>
                      </a:rPr>
                      <m:t>′</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oMath>
                </a14:m>
                <a:r>
                  <a:rPr lang="en-US" b="0" dirty="0">
                    <a:latin typeface="+mn-lt"/>
                  </a:rPr>
                  <a:t>:</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sub>
                      </m:sSub>
                      <m:r>
                        <a:rPr lang="en-US" b="0" i="1">
                          <a:latin typeface="Cambria Math"/>
                        </a:rPr>
                        <m:t>′</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r>
                        <a:rPr lang="en-US" b="0" i="1">
                          <a:latin typeface="Cambria Math"/>
                        </a:rPr>
                        <m:t>=</m:t>
                      </m:r>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𝑚</m:t>
                          </m:r>
                          <m:r>
                            <a:rPr lang="en-US" b="0" i="1">
                              <a:latin typeface="Cambria Math"/>
                            </a:rPr>
                            <m:t>, </m:t>
                          </m:r>
                          <m:r>
                            <a:rPr lang="en-US" b="0" i="1">
                              <a:latin typeface="Cambria Math"/>
                            </a:rPr>
                            <m:t>𝑁𝐸𝑇</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r>
                            <a:rPr lang="en-US" b="0" i="1">
                              <a:latin typeface="Cambria Math"/>
                            </a:rPr>
                            <m:t>; </m:t>
                          </m:r>
                          <m:d>
                            <m:dPr>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e>
                      </m:d>
                    </m:oMath>
                  </m:oMathPara>
                </a14:m>
                <a:endParaRPr lang="en-US" b="0" dirty="0">
                  <a:latin typeface="+mn-lt"/>
                </a:endParaRPr>
              </a:p>
              <a:p>
                <a:pPr>
                  <a:lnSpc>
                    <a:spcPct val="150000"/>
                  </a:lnSpc>
                </a:pPr>
                <a:endParaRPr lang="en-US" b="0" dirty="0">
                  <a:latin typeface="+mn-lt"/>
                </a:endParaRPr>
              </a:p>
              <a:p>
                <a:pPr lvl="2">
                  <a:lnSpc>
                    <a:spcPct val="150000"/>
                  </a:lnSpc>
                  <a:buFont typeface="Wingdings" panose="05000000000000000000" pitchFamily="2" charset="2"/>
                  <a:buChar char="q"/>
                </a:pPr>
                <a:r>
                  <a:rPr lang="en-US" b="0" dirty="0">
                    <a:latin typeface="+mn-lt"/>
                  </a:rPr>
                  <a:t>Note that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sub>
                    </m:sSub>
                    <m:r>
                      <a:rPr lang="en-US" b="0" i="1">
                        <a:latin typeface="Cambria Math"/>
                      </a:rPr>
                      <m:t>′</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oMath>
                </a14:m>
                <a:r>
                  <a:rPr lang="en-US" b="0" dirty="0">
                    <a:latin typeface="+mn-lt"/>
                  </a:rPr>
                  <a:t> is not a true forward value because the realized trade flows are subtracted from the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oMath>
                </a14:m>
                <a:r>
                  <a:rPr lang="en-US" b="0" dirty="0">
                    <a:latin typeface="+mn-lt"/>
                  </a:rPr>
                  <a:t> portfolio value rather than the true forward value being calculated at time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oMath>
                </a14:m>
                <a:r>
                  <a:rPr lang="en-US" b="0" dirty="0">
                    <a:latin typeface="+mn-lt"/>
                  </a:rPr>
                  <a:t>.</a:t>
                </a:r>
                <a:endParaRPr lang="en-US" b="0" dirty="0"/>
              </a:p>
              <a:p>
                <a:pPr lvl="0">
                  <a:lnSpc>
                    <a:spcPct val="150000"/>
                  </a:lnSpc>
                </a:pPr>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91200"/>
              </a:xfrm>
              <a:blipFill rotWithShape="1">
                <a:blip r:embed="rId3"/>
                <a:stretch>
                  <a:fillRect l="-1196" r="-149"/>
                </a:stretch>
              </a:blipFill>
            </p:spPr>
            <p:txBody>
              <a:bodyPr/>
              <a:lstStyle/>
              <a:p>
                <a:r>
                  <a:rPr lang="en-US">
                    <a:noFill/>
                  </a:rPr>
                  <a:t> </a:t>
                </a:r>
              </a:p>
            </p:txBody>
          </p:sp>
        </mc:Fallback>
      </mc:AlternateContent>
    </p:spTree>
    <p:extLst>
      <p:ext uri="{BB962C8B-B14F-4D97-AF65-F5344CB8AC3E}">
        <p14:creationId xmlns:p14="http://schemas.microsoft.com/office/powerpoint/2010/main" val="28592229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91200"/>
              </a:xfrm>
            </p:spPr>
            <p:txBody>
              <a:bodyPr/>
              <a:lstStyle/>
              <a:p>
                <a:pPr algn="ctr">
                  <a:lnSpc>
                    <a:spcPct val="150000"/>
                  </a:lnSpc>
                </a:pPr>
                <a:r>
                  <a:rPr lang="en-US" sz="1600" dirty="0"/>
                  <a:t>Brownian Bridge Method - 3</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Portfolio Value Local Variance Estimation</a:t>
                </a:r>
                <a:r>
                  <a:rPr lang="en-US" dirty="0"/>
                  <a:t>:</a:t>
                </a:r>
                <a:r>
                  <a:rPr lang="en-US" b="0" dirty="0"/>
                  <a:t> For each path </a:t>
                </a:r>
                <a14:m>
                  <m:oMath xmlns:m="http://schemas.openxmlformats.org/officeDocument/2006/math">
                    <m:r>
                      <a:rPr lang="en-US" b="0" i="1">
                        <a:latin typeface="Cambria Math"/>
                      </a:rPr>
                      <m:t>𝑚</m:t>
                    </m:r>
                  </m:oMath>
                </a14:m>
                <a:r>
                  <a:rPr lang="en-US" b="0" dirty="0"/>
                  <a:t> and each portfolio measurement time point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oMath>
                </a14:m>
                <a:r>
                  <a:rPr lang="en-US" b="0" dirty="0"/>
                  <a:t> compute the local variance </a:t>
                </a:r>
                <a14:m>
                  <m:oMath xmlns:m="http://schemas.openxmlformats.org/officeDocument/2006/math">
                    <m:sSup>
                      <m:sSupPr>
                        <m:ctrlPr>
                          <a:rPr lang="en-US" b="0" i="1">
                            <a:latin typeface="Cambria Math" panose="02040503050406030204" pitchFamily="18" charset="0"/>
                          </a:rPr>
                        </m:ctrlPr>
                      </m:sSupPr>
                      <m:e>
                        <m:sSub>
                          <m:sSubPr>
                            <m:ctrlPr>
                              <a:rPr lang="en-US" b="0" i="1">
                                <a:latin typeface="Cambria Math" panose="02040503050406030204" pitchFamily="18" charset="0"/>
                              </a:rPr>
                            </m:ctrlPr>
                          </m:sSubPr>
                          <m:e>
                            <m:r>
                              <a:rPr lang="en-US" b="0" i="1">
                                <a:latin typeface="Cambria Math"/>
                              </a:rPr>
                              <m:t>𝜎</m:t>
                            </m:r>
                          </m:e>
                          <m:sub>
                            <m:r>
                              <a:rPr lang="en-US" b="0" i="1">
                                <a:latin typeface="Cambria Math"/>
                              </a:rPr>
                              <m:t>𝑚</m:t>
                            </m:r>
                          </m:sub>
                        </m:sSub>
                      </m:e>
                      <m:sup>
                        <m:r>
                          <a:rPr lang="en-US" b="0" i="1">
                            <a:latin typeface="Cambria Math"/>
                          </a:rPr>
                          <m:t>2</m:t>
                        </m:r>
                      </m:sup>
                    </m:sSup>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𝑡</m:t>
                            </m:r>
                          </m:e>
                          <m:sub>
                            <m:r>
                              <a:rPr lang="en-US" b="0" i="1">
                                <a:latin typeface="Cambria Math"/>
                              </a:rPr>
                              <m:t>𝑗</m:t>
                            </m:r>
                            <m:r>
                              <a:rPr lang="en-US" b="0" i="1">
                                <a:latin typeface="Cambria Math"/>
                              </a:rPr>
                              <m:t>−1</m:t>
                            </m:r>
                          </m:sub>
                        </m:sSub>
                      </m:e>
                    </m:d>
                  </m:oMath>
                </a14:m>
                <a:r>
                  <a:rPr lang="en-US" b="0" dirty="0"/>
                  <a:t> for the portfolio value </a:t>
                </a:r>
                <a:r>
                  <a:rPr lang="en-US" b="0" i="1" dirty="0"/>
                  <a:t>diffusion</a:t>
                </a:r>
                <a:r>
                  <a:rPr lang="en-US" b="0" dirty="0"/>
                  <a: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r>
                      <a:rPr lang="en-US" b="0" i="1">
                        <a:latin typeface="Cambria Math"/>
                      </a:rPr>
                      <m:t>−</m:t>
                    </m:r>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sub>
                    </m:sSub>
                    <m:r>
                      <a:rPr lang="en-US" b="0" i="1">
                        <a:latin typeface="Cambria Math"/>
                      </a:rPr>
                      <m:t>′</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oMath>
                </a14:m>
                <a:r>
                  <a:rPr lang="en-US" b="0" dirty="0"/>
                  <a:t> via a kernel regression estimator – e.g., the Nadaraya-Watson Gaussian kernel estimator (Nadaraya (1964), Watson (1964)) conditional on the realized value of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sub>
                    </m:sSub>
                    <m:r>
                      <a:rPr lang="en-US" b="0" i="1">
                        <a:latin typeface="Cambria Math"/>
                      </a:rPr>
                      <m:t>′</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oMath>
                </a14:m>
                <a:r>
                  <a:rPr lang="en-US" b="0" dirty="0"/>
                  <a:t>.</a:t>
                </a:r>
              </a:p>
              <a:p>
                <a:pPr marL="530225" lvl="1" indent="-285750">
                  <a:lnSpc>
                    <a:spcPct val="150000"/>
                  </a:lnSpc>
                  <a:buFont typeface="Wingdings" panose="05000000000000000000" pitchFamily="2" charset="2"/>
                  <a:buChar char="q"/>
                </a:pPr>
                <a:r>
                  <a:rPr lang="en-US" b="0" dirty="0"/>
                  <a:t>The selection of bandwidth for the kernels is covered in, e.g., Jones, Marron, and Sheather (1996).</a:t>
                </a:r>
              </a:p>
              <a:p>
                <a:pPr marL="530225" lvl="1" indent="-285750">
                  <a:lnSpc>
                    <a:spcPct val="150000"/>
                  </a:lnSpc>
                  <a:buFont typeface="Wingdings" panose="05000000000000000000" pitchFamily="2" charset="2"/>
                  <a:buChar char="q"/>
                </a:pPr>
                <a:r>
                  <a:rPr lang="en-US" b="0" dirty="0"/>
                  <a:t>In their numerical results, Andersen, Pykhtin, and Sokol (2017) use the </a:t>
                </a:r>
                <a:r>
                  <a:rPr lang="en-US" b="0" i="1" dirty="0"/>
                  <a:t>Silverman’s Rule of Thumb</a:t>
                </a:r>
                <a:r>
                  <a:rPr lang="en-US" b="0" dirty="0"/>
                  <a:t> (Silverman (1986)).</a:t>
                </a:r>
              </a:p>
              <a:p>
                <a:pPr marL="530225" lvl="1" indent="-285750">
                  <a:lnSpc>
                    <a:spcPct val="150000"/>
                  </a:lnSpc>
                  <a:buFont typeface="Wingdings" panose="05000000000000000000" pitchFamily="2" charset="2"/>
                  <a:buChar char="q"/>
                </a:pPr>
                <a:r>
                  <a:rPr lang="en-US" b="0" dirty="0"/>
                  <a:t>The term </a:t>
                </a:r>
                <a:r>
                  <a:rPr lang="en-US" b="0" i="1" dirty="0"/>
                  <a:t>diffusion</a:t>
                </a:r>
                <a:r>
                  <a:rPr lang="en-US" b="0" dirty="0"/>
                  <a:t> is used to indicate that the portfolio value change has been defined to avoid any discontinuities resulting from trade flows.</a:t>
                </a:r>
              </a:p>
              <a:p>
                <a:pPr lvl="0">
                  <a:lnSpc>
                    <a:spcPct val="150000"/>
                  </a:lnSpc>
                </a:pPr>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91200"/>
              </a:xfrm>
              <a:blipFill rotWithShape="1">
                <a:blip r:embed="rId3"/>
                <a:stretch>
                  <a:fillRect l="-1196" r="-1420"/>
                </a:stretch>
              </a:blipFill>
            </p:spPr>
            <p:txBody>
              <a:bodyPr/>
              <a:lstStyle/>
              <a:p>
                <a:r>
                  <a:rPr lang="en-US">
                    <a:noFill/>
                  </a:rPr>
                  <a:t> </a:t>
                </a:r>
              </a:p>
            </p:txBody>
          </p:sp>
        </mc:Fallback>
      </mc:AlternateContent>
    </p:spTree>
    <p:extLst>
      <p:ext uri="{BB962C8B-B14F-4D97-AF65-F5344CB8AC3E}">
        <p14:creationId xmlns:p14="http://schemas.microsoft.com/office/powerpoint/2010/main" val="32866908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Estimation of Margin Period of Risk</a:t>
            </a:r>
          </a:p>
        </p:txBody>
      </p:sp>
      <mc:AlternateContent xmlns:mc="http://schemas.openxmlformats.org/markup-compatibility/2006" xmlns:a14="http://schemas.microsoft.com/office/drawing/2010/main">
        <mc:Choice Requires="a14">
          <p:sp>
            <p:nvSpPr>
              <p:cNvPr id="10" name="Text Placeholder 9"/>
              <p:cNvSpPr>
                <a:spLocks noGrp="1"/>
              </p:cNvSpPr>
              <p:nvPr>
                <p:ph type="body" sz="quarter" idx="15"/>
              </p:nvPr>
            </p:nvSpPr>
            <p:spPr>
              <a:xfrm>
                <a:off x="457200" y="990600"/>
                <a:ext cx="8153400" cy="5791200"/>
              </a:xfrm>
            </p:spPr>
            <p:txBody>
              <a:bodyPr/>
              <a:lstStyle/>
              <a:p>
                <a:pPr algn="ctr">
                  <a:lnSpc>
                    <a:spcPct val="150000"/>
                  </a:lnSpc>
                </a:pPr>
                <a:r>
                  <a:rPr lang="en-US" sz="1600" dirty="0"/>
                  <a:t>Brownian Bridge Method - 4</a:t>
                </a:r>
              </a:p>
              <a:p>
                <a:pPr lvl="0">
                  <a:lnSpc>
                    <a:spcPct val="150000"/>
                  </a:lnSpc>
                </a:pPr>
                <a:endParaRPr lang="en-US" b="0" dirty="0">
                  <a:latin typeface="+mn-lt"/>
                </a:endParaRPr>
              </a:p>
              <a:p>
                <a:pPr marL="285750" lvl="0" indent="-285750">
                  <a:lnSpc>
                    <a:spcPct val="150000"/>
                  </a:lnSpc>
                  <a:buFont typeface="Wingdings" panose="05000000000000000000" pitchFamily="2" charset="2"/>
                  <a:buChar char="v"/>
                </a:pPr>
                <a:r>
                  <a:rPr lang="en-US" u="sng" dirty="0"/>
                  <a:t>Brownian Bridge Local Interpolation Scheme</a:t>
                </a:r>
                <a:r>
                  <a:rPr lang="en-US" dirty="0"/>
                  <a:t>:</a:t>
                </a:r>
                <a:r>
                  <a:rPr lang="en-US" b="0" dirty="0">
                    <a:latin typeface="+mn-lt"/>
                  </a:rPr>
                  <a:t> For each path </a:t>
                </a:r>
                <a14:m>
                  <m:oMath xmlns:m="http://schemas.openxmlformats.org/officeDocument/2006/math">
                    <m:r>
                      <a:rPr lang="en-US" b="0" i="1">
                        <a:latin typeface="Cambria Math"/>
                      </a:rPr>
                      <m:t>𝑚</m:t>
                    </m:r>
                  </m:oMath>
                </a14:m>
                <a:r>
                  <a:rPr lang="en-US" b="0" dirty="0">
                    <a:latin typeface="+mn-lt"/>
                  </a:rPr>
                  <a:t> and each exposure measurement time point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oMath>
                </a14:m>
                <a:r>
                  <a:rPr lang="en-US" b="0" dirty="0">
                    <a:latin typeface="+mn-lt"/>
                  </a:rPr>
                  <a:t>, simulate an independent, daily sampled, Brownian Bridge process (see, for instance, Glasserman (2004)) that starts from the value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sub>
                    </m:sSub>
                    <m:r>
                      <a:rPr lang="en-US" b="0" i="1">
                        <a:latin typeface="Cambria Math"/>
                      </a:rPr>
                      <m:t>′</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oMath>
                </a14:m>
                <a:r>
                  <a:rPr lang="en-US" b="0" dirty="0">
                    <a:latin typeface="+mn-lt"/>
                  </a:rPr>
                  <a:t> at time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oMath>
                </a14:m>
                <a:r>
                  <a:rPr lang="en-US" b="0" dirty="0">
                    <a:latin typeface="+mn-lt"/>
                  </a:rPr>
                  <a:t> and ends at the value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oMath>
                </a14:m>
                <a:r>
                  <a:rPr lang="en-US" b="0" dirty="0">
                    <a:latin typeface="+mn-lt"/>
                  </a:rPr>
                  <a:t> at time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oMath>
                </a14:m>
                <a:r>
                  <a:rPr lang="en-US" b="0" dirty="0">
                    <a:latin typeface="+mn-lt"/>
                  </a:rPr>
                  <a:t>.</a:t>
                </a:r>
              </a:p>
              <a:p>
                <a:pPr marL="530225" lvl="1" indent="-285750">
                  <a:lnSpc>
                    <a:spcPct val="150000"/>
                  </a:lnSpc>
                  <a:buFont typeface="Wingdings" panose="05000000000000000000" pitchFamily="2" charset="2"/>
                  <a:buChar char="q"/>
                </a:pPr>
                <a:r>
                  <a:rPr lang="en-US" b="0" dirty="0">
                    <a:latin typeface="+mn-lt"/>
                  </a:rPr>
                  <a:t>The volatility of the underlying Brownian motion should be set to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𝜎</m:t>
                        </m:r>
                      </m:e>
                      <m:sub>
                        <m:r>
                          <a:rPr lang="en-US" b="0" i="1">
                            <a:latin typeface="Cambria Math"/>
                          </a:rPr>
                          <m:t>𝑚</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e>
                    </m:d>
                  </m:oMath>
                </a14:m>
                <a:r>
                  <a:rPr lang="en-US" b="0" dirty="0">
                    <a:latin typeface="+mn-lt"/>
                  </a:rPr>
                  <a:t>.</a:t>
                </a:r>
              </a:p>
              <a:p>
                <a:pPr marL="285750" lvl="0" indent="-285750">
                  <a:lnSpc>
                    <a:spcPct val="150000"/>
                  </a:lnSpc>
                  <a:buFont typeface="Wingdings" panose="05000000000000000000" pitchFamily="2" charset="2"/>
                  <a:buChar char="v"/>
                </a:pPr>
                <a:r>
                  <a:rPr lang="en-US" u="sng" dirty="0"/>
                  <a:t>Brownian Bridge Portfolio Value Approximation</a:t>
                </a:r>
                <a:r>
                  <a:rPr lang="en-US" dirty="0"/>
                  <a:t>:</a:t>
                </a:r>
                <a:r>
                  <a:rPr lang="en-US" b="0" dirty="0">
                    <a:latin typeface="+mn-lt"/>
                  </a:rPr>
                  <a:t> For each path </a:t>
                </a:r>
                <a14:m>
                  <m:oMath xmlns:m="http://schemas.openxmlformats.org/officeDocument/2006/math">
                    <m:r>
                      <a:rPr lang="en-US" b="0" i="1">
                        <a:latin typeface="Cambria Math"/>
                      </a:rPr>
                      <m:t>𝑚</m:t>
                    </m:r>
                  </m:oMath>
                </a14:m>
                <a:r>
                  <a:rPr lang="en-US" b="0" dirty="0">
                    <a:latin typeface="+mn-lt"/>
                  </a:rPr>
                  <a:t> and each exposure measurement time point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oMath>
                </a14:m>
                <a:r>
                  <a:rPr lang="en-US" b="0" dirty="0">
                    <a:latin typeface="+mn-lt"/>
                  </a:rPr>
                  <a:t>, the portfolio values for each time </a:t>
                </a:r>
                <a14:m>
                  <m:oMath xmlns:m="http://schemas.openxmlformats.org/officeDocument/2006/math">
                    <m:r>
                      <a:rPr lang="en-US" b="0" i="1">
                        <a:latin typeface="Cambria Math"/>
                      </a:rPr>
                      <m:t>𝑢</m:t>
                    </m:r>
                  </m:oMath>
                </a14:m>
                <a:r>
                  <a:rPr lang="en-US" b="0" dirty="0">
                    <a:latin typeface="+mn-lt"/>
                  </a:rPr>
                  <a:t> of the daily grid in the interval </a:t>
                </a:r>
                <a14:m>
                  <m:oMath xmlns:m="http://schemas.openxmlformats.org/officeDocument/2006/math">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r>
                              <a:rPr lang="en-US" b="0" i="1">
                                <a:latin typeface="Cambria Math"/>
                              </a:rPr>
                              <m:t>−1</m:t>
                            </m:r>
                          </m:sub>
                        </m:sSub>
                        <m:r>
                          <a:rPr lang="en-US" b="0" i="1">
                            <a:latin typeface="Cambria Math"/>
                          </a:rPr>
                          <m:t>, </m:t>
                        </m:r>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oMath>
                </a14:m>
                <a:r>
                  <a:rPr lang="en-US" b="0" dirty="0">
                    <a:latin typeface="+mn-lt"/>
                  </a:rPr>
                  <a:t> are approximated from the simulated Brownian bridge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𝐵𝐵</m:t>
                        </m:r>
                      </m:e>
                      <m:sub>
                        <m:r>
                          <a:rPr lang="en-US" b="0" i="1">
                            <a:latin typeface="Cambria Math"/>
                          </a:rPr>
                          <m:t>𝑚</m:t>
                        </m:r>
                      </m:sub>
                    </m:sSub>
                    <m:d>
                      <m:dPr>
                        <m:ctrlPr>
                          <a:rPr lang="en-US" b="0" i="1">
                            <a:latin typeface="Cambria Math" panose="02040503050406030204" pitchFamily="18" charset="0"/>
                          </a:rPr>
                        </m:ctrlPr>
                      </m:dPr>
                      <m:e>
                        <m:r>
                          <a:rPr lang="en-US" b="0" i="1">
                            <a:latin typeface="Cambria Math"/>
                          </a:rPr>
                          <m:t>𝑢</m:t>
                        </m:r>
                      </m:e>
                    </m:d>
                  </m:oMath>
                </a14:m>
                <a:r>
                  <a:rPr lang="en-US" b="0" dirty="0">
                    <a:latin typeface="+mn-lt"/>
                  </a:rPr>
                  <a:t> by adding the trade flows realized along the path </a:t>
                </a:r>
                <a14:m>
                  <m:oMath xmlns:m="http://schemas.openxmlformats.org/officeDocument/2006/math">
                    <m:r>
                      <a:rPr lang="en-US" b="0" i="1">
                        <a:latin typeface="Cambria Math"/>
                      </a:rPr>
                      <m:t>𝑚</m:t>
                    </m:r>
                  </m:oMath>
                </a14:m>
                <a:r>
                  <a:rPr lang="en-US" b="0" dirty="0">
                    <a:latin typeface="+mn-lt"/>
                  </a:rPr>
                  <a:t> between the times </a:t>
                </a:r>
                <a14:m>
                  <m:oMath xmlns:m="http://schemas.openxmlformats.org/officeDocument/2006/math">
                    <m:r>
                      <a:rPr lang="en-US" b="0" i="1">
                        <a:latin typeface="Cambria Math"/>
                      </a:rPr>
                      <m:t>𝑢</m:t>
                    </m:r>
                  </m:oMath>
                </a14:m>
                <a:r>
                  <a:rPr lang="en-US" b="0" dirty="0">
                    <a:latin typeface="+mn-lt"/>
                  </a:rPr>
                  <a:t> and </a:t>
                </a:r>
                <a14:m>
                  <m:oMath xmlns:m="http://schemas.openxmlformats.org/officeDocument/2006/math">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oMath>
                </a14:m>
                <a:r>
                  <a:rPr lang="en-US" b="0" dirty="0">
                    <a:latin typeface="+mn-lt"/>
                  </a:rPr>
                  <a:t>:</a:t>
                </a:r>
              </a:p>
              <a:p>
                <a:pPr>
                  <a:lnSpc>
                    <a:spcPct val="150000"/>
                  </a:lnSpc>
                </a:pPr>
                <a:r>
                  <a:rPr lang="en-US" b="0" dirty="0">
                    <a:latin typeface="+mn-lt"/>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a:rPr>
                            <m:t>𝑉</m:t>
                          </m:r>
                        </m:e>
                        <m:sub>
                          <m:r>
                            <a:rPr lang="en-US" b="0" i="1">
                              <a:latin typeface="Cambria Math"/>
                            </a:rPr>
                            <m:t>𝑚</m:t>
                          </m:r>
                          <m:r>
                            <a:rPr lang="en-US" b="0" i="1">
                              <a:latin typeface="Cambria Math"/>
                            </a:rPr>
                            <m:t>, </m:t>
                          </m:r>
                          <m:r>
                            <a:rPr lang="en-US" b="0" i="1">
                              <a:latin typeface="Cambria Math"/>
                            </a:rPr>
                            <m:t>𝐴𝑃𝑃𝑅𝑂𝑋</m:t>
                          </m:r>
                        </m:sub>
                      </m:sSub>
                      <m:d>
                        <m:dPr>
                          <m:ctrlPr>
                            <a:rPr lang="en-US" b="0" i="1">
                              <a:latin typeface="Cambria Math" panose="02040503050406030204" pitchFamily="18" charset="0"/>
                            </a:rPr>
                          </m:ctrlPr>
                        </m:dPr>
                        <m:e>
                          <m:r>
                            <a:rPr lang="en-US" b="0" i="1">
                              <a:latin typeface="Cambria Math"/>
                            </a:rPr>
                            <m:t>𝑢</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𝐵𝐵</m:t>
                          </m:r>
                        </m:e>
                        <m:sub>
                          <m:r>
                            <a:rPr lang="en-US" b="0" i="1">
                              <a:latin typeface="Cambria Math"/>
                            </a:rPr>
                            <m:t>𝑚</m:t>
                          </m:r>
                        </m:sub>
                      </m:sSub>
                      <m:d>
                        <m:dPr>
                          <m:ctrlPr>
                            <a:rPr lang="en-US" b="0" i="1">
                              <a:latin typeface="Cambria Math" panose="02040503050406030204" pitchFamily="18" charset="0"/>
                            </a:rPr>
                          </m:ctrlPr>
                        </m:dPr>
                        <m:e>
                          <m:r>
                            <a:rPr lang="en-US" b="0" i="1">
                              <a:latin typeface="Cambria Math"/>
                            </a:rPr>
                            <m:t>𝑢</m:t>
                          </m:r>
                        </m:e>
                      </m:d>
                      <m:r>
                        <a:rPr lang="en-US" b="0" i="1">
                          <a:latin typeface="Cambria Math"/>
                        </a:rPr>
                        <m:t>+</m:t>
                      </m:r>
                      <m:sSub>
                        <m:sSubPr>
                          <m:ctrlPr>
                            <a:rPr lang="en-US" b="0" i="1">
                              <a:latin typeface="Cambria Math" panose="02040503050406030204" pitchFamily="18" charset="0"/>
                            </a:rPr>
                          </m:ctrlPr>
                        </m:sSubPr>
                        <m:e>
                          <m:r>
                            <a:rPr lang="en-US" b="0" i="1">
                              <a:latin typeface="Cambria Math"/>
                            </a:rPr>
                            <m:t>𝑇𝐹</m:t>
                          </m:r>
                        </m:e>
                        <m:sub>
                          <m:r>
                            <a:rPr lang="en-US" b="0" i="1">
                              <a:latin typeface="Cambria Math"/>
                            </a:rPr>
                            <m:t>𝑚</m:t>
                          </m:r>
                          <m:r>
                            <a:rPr lang="en-US" b="0" i="1">
                              <a:latin typeface="Cambria Math"/>
                            </a:rPr>
                            <m:t>, </m:t>
                          </m:r>
                          <m:r>
                            <a:rPr lang="en-US" b="0" i="1">
                              <a:latin typeface="Cambria Math"/>
                            </a:rPr>
                            <m:t>𝑁𝐸𝑇</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r>
                            <a:rPr lang="en-US" b="0" i="1">
                              <a:latin typeface="Cambria Math"/>
                            </a:rPr>
                            <m:t>; </m:t>
                          </m:r>
                          <m:d>
                            <m:dPr>
                              <m:endChr m:val=""/>
                              <m:ctrlPr>
                                <a:rPr lang="en-US" b="0" i="1">
                                  <a:latin typeface="Cambria Math" panose="02040503050406030204" pitchFamily="18" charset="0"/>
                                </a:rPr>
                              </m:ctrlPr>
                            </m:dPr>
                            <m:e>
                              <m:r>
                                <a:rPr lang="en-US" b="0" i="1">
                                  <a:latin typeface="Cambria Math"/>
                                </a:rPr>
                                <m:t>𝑢</m:t>
                              </m:r>
                            </m:e>
                          </m:d>
                          <m:r>
                            <a:rPr lang="en-US" b="0" i="1">
                              <a:latin typeface="Cambria Math"/>
                            </a:rPr>
                            <m:t>, </m:t>
                          </m:r>
                          <m:d>
                            <m:dPr>
                              <m:begChr m:val=""/>
                              <m:endChr m:val="]"/>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a:rPr>
                                    <m:t>𝑠</m:t>
                                  </m:r>
                                </m:e>
                                <m:sub>
                                  <m:r>
                                    <a:rPr lang="en-US" b="0" i="1">
                                      <a:latin typeface="Cambria Math"/>
                                    </a:rPr>
                                    <m:t>𝑗</m:t>
                                  </m:r>
                                </m:sub>
                              </m:sSub>
                            </m:e>
                          </m:d>
                        </m:e>
                      </m:d>
                    </m:oMath>
                  </m:oMathPara>
                </a14:m>
                <a:endParaRPr lang="en-US" b="0" dirty="0">
                  <a:latin typeface="+mn-lt"/>
                </a:endParaRPr>
              </a:p>
              <a:p>
                <a:endParaRPr lang="en-US" b="0" dirty="0">
                  <a:latin typeface="+mn-lt"/>
                </a:endParaRPr>
              </a:p>
            </p:txBody>
          </p:sp>
        </mc:Choice>
        <mc:Fallback xmlns="">
          <p:sp>
            <p:nvSpPr>
              <p:cNvPr id="10" name="Text Placeholder 9"/>
              <p:cNvSpPr>
                <a:spLocks noGrp="1" noRot="1" noChangeAspect="1" noMove="1" noResize="1" noEditPoints="1" noAdjustHandles="1" noChangeArrowheads="1" noChangeShapeType="1" noTextEdit="1"/>
              </p:cNvSpPr>
              <p:nvPr>
                <p:ph type="body" sz="quarter" idx="15"/>
              </p:nvPr>
            </p:nvSpPr>
            <p:spPr>
              <a:xfrm>
                <a:off x="457200" y="990600"/>
                <a:ext cx="8153400" cy="5791200"/>
              </a:xfrm>
              <a:blipFill rotWithShape="1">
                <a:blip r:embed="rId3"/>
                <a:stretch>
                  <a:fillRect l="-1196" r="-1794"/>
                </a:stretch>
              </a:blipFill>
            </p:spPr>
            <p:txBody>
              <a:bodyPr/>
              <a:lstStyle/>
              <a:p>
                <a:r>
                  <a:rPr lang="en-US">
                    <a:noFill/>
                  </a:rPr>
                  <a:t> </a:t>
                </a:r>
              </a:p>
            </p:txBody>
          </p:sp>
        </mc:Fallback>
      </mc:AlternateContent>
    </p:spTree>
    <p:extLst>
      <p:ext uri="{BB962C8B-B14F-4D97-AF65-F5344CB8AC3E}">
        <p14:creationId xmlns:p14="http://schemas.microsoft.com/office/powerpoint/2010/main" val="500016854"/>
      </p:ext>
    </p:extLst>
  </p:cSld>
  <p:clrMapOvr>
    <a:masterClrMapping/>
  </p:clrMapOvr>
</p:sld>
</file>

<file path=ppt/theme/theme1.xml><?xml version="1.0" encoding="utf-8"?>
<a:theme xmlns:a="http://schemas.openxmlformats.org/drawingml/2006/main" name="Default Theme">
  <a:themeElements>
    <a:clrScheme name="Main Nomura Global Color">
      <a:dk1>
        <a:srgbClr val="000000"/>
      </a:dk1>
      <a:lt1>
        <a:srgbClr val="FFFFFF"/>
      </a:lt1>
      <a:dk2>
        <a:srgbClr val="000000"/>
      </a:dk2>
      <a:lt2>
        <a:srgbClr val="FFFFFF"/>
      </a:lt2>
      <a:accent1>
        <a:srgbClr val="CB2420"/>
      </a:accent1>
      <a:accent2>
        <a:srgbClr val="737374"/>
      </a:accent2>
      <a:accent3>
        <a:srgbClr val="80A9AE"/>
      </a:accent3>
      <a:accent4>
        <a:srgbClr val="00305C"/>
      </a:accent4>
      <a:accent5>
        <a:srgbClr val="80003F"/>
      </a:accent5>
      <a:accent6>
        <a:srgbClr val="CC8D19"/>
      </a:accent6>
      <a:hlink>
        <a:srgbClr val="B1B1B0"/>
      </a:hlink>
      <a:folHlink>
        <a:srgbClr val="B1B1B0"/>
      </a:folHlink>
    </a:clrScheme>
    <a:fontScheme name="Nomur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12700" cap="flat" cmpd="sng" algn="ctr">
          <a:solidFill>
            <a:schemeClr val="accent2"/>
          </a:solidFill>
          <a:prstDash val="solid"/>
          <a:round/>
          <a:headEnd type="none" w="med" len="med"/>
          <a:tailEnd type="none" w="med" len="med"/>
        </a:ln>
        <a:effectLst/>
      </a:spPr>
      <a:bodyPr vert="horz" wrap="square" lIns="36000" tIns="36000" rIns="36000" bIns="36000" numCol="1" rtlCol="0"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1" i="0" u="none" strike="noStrike" cap="none" normalizeH="0" baseline="0" dirty="0" err="1" smtClean="0">
            <a:ln>
              <a:noFill/>
            </a:ln>
            <a:solidFill>
              <a:schemeClr val="tx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631</TotalTime>
  <Words>19456</Words>
  <Application>Microsoft Office PowerPoint</Application>
  <PresentationFormat>Letter Paper (8.5x11 in)</PresentationFormat>
  <Paragraphs>1311</Paragraphs>
  <Slides>120</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120</vt:i4>
      </vt:variant>
    </vt:vector>
  </HeadingPairs>
  <TitlesOfParts>
    <vt:vector size="130" baseType="lpstr">
      <vt:lpstr>MS PGothic</vt:lpstr>
      <vt:lpstr>MS PGothic</vt:lpstr>
      <vt:lpstr>Arial</vt:lpstr>
      <vt:lpstr>Arial Unicode MS</vt:lpstr>
      <vt:lpstr>Calibri</vt:lpstr>
      <vt:lpstr>Cambria Math</vt:lpstr>
      <vt:lpstr>Symbol</vt:lpstr>
      <vt:lpstr>Times New Roman</vt:lpstr>
      <vt:lpstr>Wingdings</vt:lpstr>
      <vt:lpstr>Default Theme</vt:lpstr>
      <vt:lpstr>Exposure Analytics</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lpstr>Estimation of Margin Period of Risk</vt:lpstr>
    </vt:vector>
  </TitlesOfParts>
  <Company>Nomura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Exposure Analytics</dc:title>
  <dc:creator>Krishnamurthy, Lakshmi (IT/US)</dc:creator>
  <cp:lastModifiedBy>DROP</cp:lastModifiedBy>
  <cp:revision>87</cp:revision>
  <dcterms:created xsi:type="dcterms:W3CDTF">2018-07-20T16:48:45Z</dcterms:created>
  <dcterms:modified xsi:type="dcterms:W3CDTF">2018-11-08T02:21:15Z</dcterms:modified>
</cp:coreProperties>
</file>